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110"/>
  </p:notesMasterIdLst>
  <p:handoutMasterIdLst>
    <p:handoutMasterId r:id="rId111"/>
  </p:handoutMasterIdLst>
  <p:sldIdLst>
    <p:sldId id="935" r:id="rId2"/>
    <p:sldId id="936" r:id="rId3"/>
    <p:sldId id="937" r:id="rId4"/>
    <p:sldId id="938" r:id="rId5"/>
    <p:sldId id="939" r:id="rId6"/>
    <p:sldId id="940" r:id="rId7"/>
    <p:sldId id="941" r:id="rId8"/>
    <p:sldId id="942" r:id="rId9"/>
    <p:sldId id="943" r:id="rId10"/>
    <p:sldId id="1196" r:id="rId11"/>
    <p:sldId id="945" r:id="rId12"/>
    <p:sldId id="1226" r:id="rId13"/>
    <p:sldId id="947" r:id="rId14"/>
    <p:sldId id="1225" r:id="rId15"/>
    <p:sldId id="1197" r:id="rId16"/>
    <p:sldId id="1192" r:id="rId17"/>
    <p:sldId id="1191" r:id="rId18"/>
    <p:sldId id="1195" r:id="rId19"/>
    <p:sldId id="952" r:id="rId20"/>
    <p:sldId id="1227" r:id="rId21"/>
    <p:sldId id="954" r:id="rId22"/>
    <p:sldId id="955" r:id="rId23"/>
    <p:sldId id="956" r:id="rId24"/>
    <p:sldId id="1201" r:id="rId25"/>
    <p:sldId id="957" r:id="rId26"/>
    <p:sldId id="1044" r:id="rId27"/>
    <p:sldId id="1176" r:id="rId28"/>
    <p:sldId id="1182" r:id="rId29"/>
    <p:sldId id="1167" r:id="rId30"/>
    <p:sldId id="1168" r:id="rId31"/>
    <p:sldId id="1169" r:id="rId32"/>
    <p:sldId id="1170" r:id="rId33"/>
    <p:sldId id="1171" r:id="rId34"/>
    <p:sldId id="1193" r:id="rId35"/>
    <p:sldId id="1228" r:id="rId36"/>
    <p:sldId id="1194" r:id="rId37"/>
    <p:sldId id="1174" r:id="rId38"/>
    <p:sldId id="973" r:id="rId39"/>
    <p:sldId id="974" r:id="rId40"/>
    <p:sldId id="1199" r:id="rId41"/>
    <p:sldId id="976" r:id="rId42"/>
    <p:sldId id="977" r:id="rId43"/>
    <p:sldId id="1198" r:id="rId44"/>
    <p:sldId id="979" r:id="rId45"/>
    <p:sldId id="980" r:id="rId46"/>
    <p:sldId id="981" r:id="rId47"/>
    <p:sldId id="982" r:id="rId48"/>
    <p:sldId id="983" r:id="rId49"/>
    <p:sldId id="984" r:id="rId50"/>
    <p:sldId id="985" r:id="rId51"/>
    <p:sldId id="986" r:id="rId52"/>
    <p:sldId id="987" r:id="rId53"/>
    <p:sldId id="988" r:id="rId54"/>
    <p:sldId id="989" r:id="rId55"/>
    <p:sldId id="990" r:id="rId56"/>
    <p:sldId id="991" r:id="rId57"/>
    <p:sldId id="992" r:id="rId58"/>
    <p:sldId id="993" r:id="rId59"/>
    <p:sldId id="994" r:id="rId60"/>
    <p:sldId id="995" r:id="rId61"/>
    <p:sldId id="1202" r:id="rId62"/>
    <p:sldId id="997" r:id="rId63"/>
    <p:sldId id="1229" r:id="rId64"/>
    <p:sldId id="1203" r:id="rId65"/>
    <p:sldId id="1000" r:id="rId66"/>
    <p:sldId id="1001" r:id="rId67"/>
    <p:sldId id="1002" r:id="rId68"/>
    <p:sldId id="1003" r:id="rId69"/>
    <p:sldId id="1004" r:id="rId70"/>
    <p:sldId id="1005" r:id="rId71"/>
    <p:sldId id="1006" r:id="rId72"/>
    <p:sldId id="1007" r:id="rId73"/>
    <p:sldId id="1008" r:id="rId74"/>
    <p:sldId id="1009" r:id="rId75"/>
    <p:sldId id="1010" r:id="rId76"/>
    <p:sldId id="1011" r:id="rId77"/>
    <p:sldId id="1183" r:id="rId78"/>
    <p:sldId id="1012" r:id="rId79"/>
    <p:sldId id="1013" r:id="rId80"/>
    <p:sldId id="1014" r:id="rId81"/>
    <p:sldId id="1015" r:id="rId82"/>
    <p:sldId id="1016" r:id="rId83"/>
    <p:sldId id="1017" r:id="rId84"/>
    <p:sldId id="1018" r:id="rId85"/>
    <p:sldId id="1019" r:id="rId86"/>
    <p:sldId id="1020" r:id="rId87"/>
    <p:sldId id="1021" r:id="rId88"/>
    <p:sldId id="1022" r:id="rId89"/>
    <p:sldId id="1023" r:id="rId90"/>
    <p:sldId id="1024" r:id="rId91"/>
    <p:sldId id="1025" r:id="rId92"/>
    <p:sldId id="1026" r:id="rId93"/>
    <p:sldId id="1027" r:id="rId94"/>
    <p:sldId id="1028" r:id="rId95"/>
    <p:sldId id="1029" r:id="rId96"/>
    <p:sldId id="1030" r:id="rId97"/>
    <p:sldId id="1031" r:id="rId98"/>
    <p:sldId id="1032" r:id="rId99"/>
    <p:sldId id="1033" r:id="rId100"/>
    <p:sldId id="1034" r:id="rId101"/>
    <p:sldId id="1035" r:id="rId102"/>
    <p:sldId id="1036" r:id="rId103"/>
    <p:sldId id="1037" r:id="rId104"/>
    <p:sldId id="1184" r:id="rId105"/>
    <p:sldId id="1039" r:id="rId106"/>
    <p:sldId id="1041" r:id="rId107"/>
    <p:sldId id="1042" r:id="rId108"/>
    <p:sldId id="1166" r:id="rId109"/>
  </p:sldIdLst>
  <p:sldSz cx="9906000" cy="6858000" type="A4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56F915"/>
    <a:srgbClr val="F9F9F9"/>
    <a:srgbClr val="EEEEEF"/>
    <a:srgbClr val="F6F6F6"/>
    <a:srgbClr val="EDEDEF"/>
    <a:srgbClr val="F3F3F3"/>
    <a:srgbClr val="FEFEFE"/>
    <a:srgbClr val="FFFFFF"/>
    <a:srgbClr val="E3D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87125" autoAdjust="0"/>
  </p:normalViewPr>
  <p:slideViewPr>
    <p:cSldViewPr>
      <p:cViewPr varScale="1">
        <p:scale>
          <a:sx n="91" d="100"/>
          <a:sy n="91" d="100"/>
        </p:scale>
        <p:origin x="204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2" y="-78"/>
      </p:cViewPr>
      <p:guideLst>
        <p:guide orient="horz" pos="2932"/>
        <p:guide pos="2222"/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/>
              <a:t>Pareto </a:t>
            </a:r>
            <a:r>
              <a:rPr lang="en-US"/>
              <a:t>Dies</a:t>
            </a:r>
            <a:r>
              <a:rPr lang="id-ID"/>
              <a:t> Problem (sept)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571741032371027E-2"/>
          <c:y val="0.1949538941528251"/>
          <c:w val="0.77096762904636862"/>
          <c:h val="0.478381545403205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'Analisa Data'!$B$19</c:f>
              <c:strCache>
                <c:ptCount val="1"/>
                <c:pt idx="0">
                  <c:v>Dies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'Analisa Data'!$B$20:$B$27</c:f>
              <c:strCache>
                <c:ptCount val="8"/>
                <c:pt idx="0">
                  <c:v>Bracked Comp</c:v>
                </c:pt>
                <c:pt idx="1">
                  <c:v>002-Z18-269E</c:v>
                </c:pt>
                <c:pt idx="2">
                  <c:v>Bracket KLMN</c:v>
                </c:pt>
                <c:pt idx="3">
                  <c:v>Bracket ABCD</c:v>
                </c:pt>
                <c:pt idx="4">
                  <c:v>Plate 008</c:v>
                </c:pt>
                <c:pt idx="5">
                  <c:v>Inner 007</c:v>
                </c:pt>
                <c:pt idx="6">
                  <c:v>Outer 37Z</c:v>
                </c:pt>
                <c:pt idx="7">
                  <c:v>MS 001x</c:v>
                </c:pt>
              </c:strCache>
            </c:strRef>
          </c:cat>
          <c:val>
            <c:numRef>
              <c:f>'Analisa Data'!$K$20:$K$27</c:f>
              <c:numCache>
                <c:formatCode>General</c:formatCode>
                <c:ptCount val="8"/>
                <c:pt idx="0">
                  <c:v>110</c:v>
                </c:pt>
                <c:pt idx="1">
                  <c:v>96</c:v>
                </c:pt>
                <c:pt idx="2">
                  <c:v>85</c:v>
                </c:pt>
                <c:pt idx="3">
                  <c:v>62</c:v>
                </c:pt>
                <c:pt idx="4">
                  <c:v>37</c:v>
                </c:pt>
                <c:pt idx="5">
                  <c:v>11</c:v>
                </c:pt>
                <c:pt idx="6">
                  <c:v>9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5A-4173-B980-35CC5DE19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292096"/>
        <c:axId val="142293632"/>
      </c:barChart>
      <c:lineChart>
        <c:grouping val="stacked"/>
        <c:varyColors val="0"/>
        <c:ser>
          <c:idx val="1"/>
          <c:order val="1"/>
          <c:tx>
            <c:strRef>
              <c:f>'Analisa Data'!$L$19</c:f>
              <c:strCache>
                <c:ptCount val="1"/>
                <c:pt idx="0">
                  <c:v>%</c:v>
                </c:pt>
              </c:strCache>
            </c:strRef>
          </c:tx>
          <c:val>
            <c:numRef>
              <c:f>'Analisa Data'!$L$20:$L$27</c:f>
              <c:numCache>
                <c:formatCode>0%</c:formatCode>
                <c:ptCount val="8"/>
                <c:pt idx="0">
                  <c:v>0.26829268292682928</c:v>
                </c:pt>
                <c:pt idx="1">
                  <c:v>0.50243902439024357</c:v>
                </c:pt>
                <c:pt idx="2">
                  <c:v>0.70975609756097779</c:v>
                </c:pt>
                <c:pt idx="3">
                  <c:v>0.86097560975609944</c:v>
                </c:pt>
                <c:pt idx="4">
                  <c:v>0.95121951219512402</c:v>
                </c:pt>
                <c:pt idx="5">
                  <c:v>0.97804878048780564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5A-4173-B980-35CC5DE196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384512"/>
        <c:axId val="142382208"/>
      </c:lineChart>
      <c:catAx>
        <c:axId val="142292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2293632"/>
        <c:crosses val="autoZero"/>
        <c:auto val="1"/>
        <c:lblAlgn val="ctr"/>
        <c:lblOffset val="100"/>
        <c:noMultiLvlLbl val="0"/>
      </c:catAx>
      <c:valAx>
        <c:axId val="142293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2292096"/>
        <c:crosses val="autoZero"/>
        <c:crossBetween val="between"/>
      </c:valAx>
      <c:valAx>
        <c:axId val="14238220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crossAx val="142384512"/>
        <c:crosses val="max"/>
        <c:crossBetween val="between"/>
      </c:valAx>
      <c:catAx>
        <c:axId val="142384512"/>
        <c:scaling>
          <c:orientation val="minMax"/>
        </c:scaling>
        <c:delete val="1"/>
        <c:axPos val="b"/>
        <c:majorTickMark val="out"/>
        <c:minorTickMark val="none"/>
        <c:tickLblPos val="none"/>
        <c:crossAx val="14238220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5186111111111162"/>
          <c:y val="0.80766587233372389"/>
          <c:w val="0.13147222222222221"/>
          <c:h val="0.1675636354084736"/>
        </c:manualLayout>
      </c:layout>
      <c:overlay val="0"/>
    </c:legend>
    <c:plotVisOnly val="1"/>
    <c:dispBlanksAs val="zero"/>
    <c:showDLblsOverMax val="0"/>
  </c:chart>
  <c:spPr>
    <a:ln>
      <a:solidFill>
        <a:schemeClr val="accent5">
          <a:lumMod val="50000"/>
        </a:schemeClr>
      </a:solidFill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1443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988" y="1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7275" y="719138"/>
            <a:ext cx="520382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691" y="4560266"/>
            <a:ext cx="5851823" cy="432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013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988" y="9119013"/>
            <a:ext cx="3169526" cy="48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862" tIns="49932" rIns="99862" bIns="49932" numCol="1" anchor="b" anchorCtr="0" compatLnSpc="1">
            <a:prstTxWarp prst="textNoShape">
              <a:avLst/>
            </a:prstTxWarp>
          </a:bodyPr>
          <a:lstStyle>
            <a:lvl1pPr algn="r" defTabSz="997824">
              <a:spcBef>
                <a:spcPct val="0"/>
              </a:spcBef>
              <a:defRPr sz="1300">
                <a:latin typeface="Arial" charset="0"/>
              </a:defRPr>
            </a:lvl1pPr>
          </a:lstStyle>
          <a:p>
            <a:pPr>
              <a:defRPr/>
            </a:pPr>
            <a:fld id="{91E6FC2D-CCE5-48FF-AF79-69FDD5219E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0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7" Type="http://schemas.openxmlformats.org/officeDocument/2006/relationships/image" Target="../media/image98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7.emf"/><Relationship Id="rId4" Type="http://schemas.openxmlformats.org/officeDocument/2006/relationships/oleObject" Target="../embeddings/oleObject1.bin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7" Type="http://schemas.openxmlformats.org/officeDocument/2006/relationships/image" Target="../media/image10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3.bin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7" Type="http://schemas.openxmlformats.org/officeDocument/2006/relationships/image" Target="../media/image108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5.bin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7" Type="http://schemas.openxmlformats.org/officeDocument/2006/relationships/image" Target="../media/image14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6.emf"/><Relationship Id="rId4" Type="http://schemas.openxmlformats.org/officeDocument/2006/relationships/oleObject" Target="../embeddings/oleObject8.bin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7" Type="http://schemas.openxmlformats.org/officeDocument/2006/relationships/image" Target="../media/image150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49.emf"/><Relationship Id="rId4" Type="http://schemas.openxmlformats.org/officeDocument/2006/relationships/oleObject" Target="../embeddings/oleObject10.bin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7" Type="http://schemas.openxmlformats.org/officeDocument/2006/relationships/image" Target="../media/image154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3.emf"/><Relationship Id="rId4" Type="http://schemas.openxmlformats.org/officeDocument/2006/relationships/oleObject" Target="../embeddings/oleObject12.bin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4.emf"/><Relationship Id="rId4" Type="http://schemas.openxmlformats.org/officeDocument/2006/relationships/oleObject" Target="../embeddings/oleObject14.bin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5.bin"/></Relationships>
</file>

<file path=ppt/notesSlides/_rels/notes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" Target="../slides/slide99.xml"/><Relationship Id="rId7" Type="http://schemas.openxmlformats.org/officeDocument/2006/relationships/image" Target="../media/image165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66.emf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7" Type="http://schemas.openxmlformats.org/officeDocument/2006/relationships/image" Target="../media/image169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68.emf"/><Relationship Id="rId4" Type="http://schemas.openxmlformats.org/officeDocument/2006/relationships/oleObject" Target="../embeddings/oleObject21.bin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80.emf"/><Relationship Id="rId4" Type="http://schemas.openxmlformats.org/officeDocument/2006/relationships/oleObject" Target="../embeddings/oleObject24.bin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ECF882-C1F1-4AC9-97EC-880FF98C9FED}" type="slidenum">
              <a:rPr lang="en-US" altLang="en-US" sz="1200"/>
              <a:pPr/>
              <a:t>2</a:t>
            </a:fld>
            <a:endParaRPr lang="en-US" altLang="en-US" sz="1200" dirty="0"/>
          </a:p>
        </p:txBody>
      </p:sp>
      <p:sp>
        <p:nvSpPr>
          <p:cNvPr id="8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819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7" name="Slide Number Placeholder 3"/>
          <p:cNvSpPr txBox="1">
            <a:spLocks noGrp="1"/>
          </p:cNvSpPr>
          <p:nvPr/>
        </p:nvSpPr>
        <p:spPr bwMode="auto">
          <a:xfrm>
            <a:off x="4045341" y="9815688"/>
            <a:ext cx="3096981" cy="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59" tIns="48230" rIns="96459" bIns="48230" anchor="b"/>
          <a:lstStyle>
            <a:lvl1pPr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ACB0F9-E808-4627-A73B-22BFDCA92382}" type="slidenum">
              <a:rPr lang="en-US" altLang="en-US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D43BF8-3E57-47B6-996F-895B813AB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0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84749-36E5-4937-ADF9-4B9BDE90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4287-BE4E-4930-8B02-90AA79D2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51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568F-E2A2-43F7-8294-F93D214E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85304D-80CD-457B-9EB7-344017C6C7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2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BB9-B1CD-4532-89AF-17F55C5E4AA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232FB-3BF0-4689-BF63-8E9DEB93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7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BB9-B1CD-4532-89AF-17F55C5E4AA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F9E7-71BD-491A-B239-67C887B2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8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FE03CA-3FBF-4216-A651-A27DDED8D9EA}" type="slidenum">
              <a:rPr lang="en-US" altLang="en-US" sz="1200"/>
              <a:pPr eaLnBrk="1" hangingPunct="1"/>
              <a:t>66</a:t>
            </a:fld>
            <a:endParaRPr lang="en-US" altLang="en-US" sz="1200" dirty="0"/>
          </a:p>
        </p:txBody>
      </p:sp>
      <p:sp>
        <p:nvSpPr>
          <p:cNvPr id="153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53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/>
          </a:p>
        </p:txBody>
      </p:sp>
      <p:sp>
        <p:nvSpPr>
          <p:cNvPr id="15367" name="Slide Number Placeholder 3"/>
          <p:cNvSpPr txBox="1">
            <a:spLocks noGrp="1"/>
          </p:cNvSpPr>
          <p:nvPr/>
        </p:nvSpPr>
        <p:spPr bwMode="auto">
          <a:xfrm>
            <a:off x="4045341" y="9815688"/>
            <a:ext cx="3096981" cy="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59" tIns="48230" rIns="96459" bIns="48230" anchor="b"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08E852A-6E6D-48A4-A637-0EBF87A5243D}" type="slidenum">
              <a:rPr lang="en-US" altLang="en-US" sz="1200"/>
              <a:pPr algn="r" eaLnBrk="1" hangingPunct="1"/>
              <a:t>66</a:t>
            </a:fld>
            <a:endParaRPr lang="en-US" altLang="en-US" sz="1200" dirty="0"/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658582" y="4776041"/>
          <a:ext cx="5751068" cy="98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82" y="4776041"/>
                        <a:ext cx="5751068" cy="98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658582" y="5887775"/>
          <a:ext cx="5751068" cy="2324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1273"/>
                      <a:stretch>
                        <a:fillRect/>
                      </a:stretch>
                    </p:blipFill>
                    <p:spPr bwMode="auto">
                      <a:xfrm>
                        <a:off x="658582" y="5887775"/>
                        <a:ext cx="5751068" cy="232498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AB5B22-64F0-4F08-A95D-748C9112D9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CE39222-F190-4846-BD65-7404D74B1186}" type="slidenum">
              <a:rPr lang="en-US" altLang="en-US" sz="1200"/>
              <a:pPr eaLnBrk="1" hangingPunct="1"/>
              <a:t>67</a:t>
            </a:fld>
            <a:endParaRPr lang="en-US" altLang="en-US" sz="1200" dirty="0"/>
          </a:p>
        </p:txBody>
      </p:sp>
      <p:sp>
        <p:nvSpPr>
          <p:cNvPr id="163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734319" y="4944684"/>
          <a:ext cx="5675331" cy="607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Worksheet" r:id="rId4" imgW="5397634" imgH="589404" progId="Excel.Sheet.8">
                  <p:embed/>
                </p:oleObj>
              </mc:Choice>
              <mc:Fallback>
                <p:oleObj name="Worksheet" r:id="rId4" imgW="5397634" imgH="589404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607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734319" y="5761703"/>
          <a:ext cx="5675331" cy="859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761703"/>
                        <a:ext cx="5675331" cy="859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58EED5-A1A2-44A8-831A-48499F9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51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2F4E77E-A497-4696-84A0-5C5901F26555}" type="slidenum">
              <a:rPr lang="en-US" altLang="en-US" sz="1200"/>
              <a:pPr eaLnBrk="1" hangingPunct="1"/>
              <a:t>68</a:t>
            </a:fld>
            <a:endParaRPr lang="en-US" altLang="en-US" sz="1200" dirty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E09810-24DC-42DE-8AE3-E571E02C9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3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FE828E-C26F-4ED4-ACEF-BEB416A94DA0}" type="slidenum">
              <a:rPr lang="en-US" altLang="en-US" sz="1200"/>
              <a:pPr eaLnBrk="1" hangingPunct="1"/>
              <a:t>69</a:t>
            </a:fld>
            <a:endParaRPr lang="en-US" altLang="en-US" sz="1200" dirty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D0322-403D-42AC-BC86-2DEE29575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3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60891A-C1DB-48A2-912B-EAD7AF5D10EB}" type="slidenum">
              <a:rPr lang="en-US" altLang="en-US" sz="1200"/>
              <a:pPr/>
              <a:t>3</a:t>
            </a:fld>
            <a:endParaRPr lang="en-US" altLang="en-US" sz="1200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6288" y="774700"/>
            <a:ext cx="5597525" cy="3875088"/>
          </a:xfrm>
          <a:ln w="12700" cap="flat"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298" y="4911938"/>
            <a:ext cx="5237373" cy="464833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118" tIns="48560" rIns="97118" bIns="48560"/>
          <a:lstStyle/>
          <a:p>
            <a:pPr eaLnBrk="1" hangingPunct="1"/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394AD2-792B-4A6A-89E1-E696788F3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CF9871E-4286-4BF7-A50E-40BB53D8A602}" type="slidenum">
              <a:rPr lang="en-US" altLang="en-US" sz="1200"/>
              <a:pPr eaLnBrk="1" hangingPunct="1"/>
              <a:t>70</a:t>
            </a:fld>
            <a:endParaRPr lang="en-US" altLang="en-US" sz="1200" dirty="0"/>
          </a:p>
        </p:txBody>
      </p:sp>
      <p:sp>
        <p:nvSpPr>
          <p:cNvPr id="174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734319" y="4795689"/>
          <a:ext cx="5675331" cy="85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" name="Worksheet" r:id="rId4" imgW="5397634" imgH="825598" progId="Excel.Sheet.8">
                  <p:embed/>
                </p:oleObj>
              </mc:Choice>
              <mc:Fallback>
                <p:oleObj name="Worksheet" r:id="rId4" imgW="5397634" imgH="825598" progId="Excel.Sheet.8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795689"/>
                        <a:ext cx="5675331" cy="851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5"/>
          <p:cNvGraphicFramePr>
            <a:graphicFrameLocks noChangeAspect="1"/>
          </p:cNvGraphicFramePr>
          <p:nvPr/>
        </p:nvGraphicFramePr>
        <p:xfrm>
          <a:off x="734319" y="6133373"/>
          <a:ext cx="5675331" cy="1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8173"/>
                      <a:stretch>
                        <a:fillRect/>
                      </a:stretch>
                    </p:blipFill>
                    <p:spPr bwMode="auto">
                      <a:xfrm>
                        <a:off x="734319" y="6133373"/>
                        <a:ext cx="5675331" cy="1634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3713A-3CAF-4854-BF21-0BD19552DB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5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148CA1-4929-4110-80DE-0B4DF919D099}" type="slidenum">
              <a:rPr lang="en-US" altLang="en-US" sz="1200"/>
              <a:pPr eaLnBrk="1" hangingPunct="1"/>
              <a:t>73</a:t>
            </a:fld>
            <a:endParaRPr lang="en-US" altLang="en-US" sz="1200" dirty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838C66-1F38-4BBC-B8A3-E9BF4DBE12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4FACD37F-342D-4FA1-9F87-1069093BCCFC}" type="slidenum">
              <a:rPr lang="en-US" smtClean="0">
                <a:latin typeface="Arial" charset="0"/>
              </a:rPr>
              <a:pPr defTabSz="989618"/>
              <a:t>80</a:t>
            </a:fld>
            <a:endParaRPr lang="en-US" dirty="0">
              <a:latin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4BB9F6-6F88-4110-9C3E-4B67CE1C7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1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5D9E4-AE81-41A3-8D68-A159CECB902D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83294-FF8A-4A85-BA0E-503571A795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1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07581282-C1B8-458E-B1B6-B4497F2E570E}" type="slidenum">
              <a:rPr lang="en-US" smtClean="0">
                <a:latin typeface="Arial" charset="0"/>
              </a:rPr>
              <a:pPr defTabSz="989618"/>
              <a:t>89</a:t>
            </a:fld>
            <a:endParaRPr lang="en-US" dirty="0">
              <a:latin typeface="Arial" charset="0"/>
            </a:endParaRPr>
          </a:p>
        </p:txBody>
      </p:sp>
      <p:sp>
        <p:nvSpPr>
          <p:cNvPr id="51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734319" y="4869367"/>
          <a:ext cx="5675331" cy="72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" name="Worksheet" r:id="rId4" imgW="5397634" imgH="703541" progId="Excel.Sheet.8">
                  <p:embed/>
                </p:oleObj>
              </mc:Choice>
              <mc:Fallback>
                <p:oleObj name="Worksheet" r:id="rId4" imgW="5397634" imgH="703541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69367"/>
                        <a:ext cx="5675331" cy="726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734319" y="5761703"/>
          <a:ext cx="5675331" cy="73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" name="Worksheet" r:id="rId6" imgW="5397634" imgH="711102" progId="Excel.Sheet.8">
                  <p:embed/>
                </p:oleObj>
              </mc:Choice>
              <mc:Fallback>
                <p:oleObj name="Worksheet" r:id="rId6" imgW="5397634" imgH="711102" progId="Excel.Shee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761703"/>
                        <a:ext cx="5675331" cy="733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B20D4-817C-43F3-A0E5-2B7E00660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255E317D-78D4-4FFD-B76B-796E065F13FF}" type="slidenum">
              <a:rPr lang="en-US" smtClean="0">
                <a:latin typeface="Arial" charset="0"/>
              </a:rPr>
              <a:pPr defTabSz="989618"/>
              <a:t>90</a:t>
            </a:fld>
            <a:endParaRPr lang="en-US" dirty="0">
              <a:latin typeface="Arial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34319" y="4869368"/>
          <a:ext cx="5675331" cy="98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69368"/>
                        <a:ext cx="5675331" cy="98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734319" y="6059694"/>
          <a:ext cx="5675331" cy="859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6059694"/>
                        <a:ext cx="5675331" cy="859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3F57F-01DB-4C62-9B2B-19F7FB827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9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C638523D-97AB-4822-97FB-6B740F213C16}" type="slidenum">
              <a:rPr lang="en-US" smtClean="0">
                <a:latin typeface="Arial" charset="0"/>
              </a:rPr>
              <a:pPr defTabSz="989618"/>
              <a:t>91</a:t>
            </a:fld>
            <a:endParaRPr lang="en-US" dirty="0">
              <a:latin typeface="Arial" charset="0"/>
            </a:endParaRPr>
          </a:p>
        </p:txBody>
      </p:sp>
      <p:sp>
        <p:nvSpPr>
          <p:cNvPr id="81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734319" y="4794051"/>
          <a:ext cx="5675331" cy="1227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8" name="Worksheet" r:id="rId4" imgW="5397634" imgH="1188890" progId="Excel.Sheet.8">
                  <p:embed/>
                </p:oleObj>
              </mc:Choice>
              <mc:Fallback>
                <p:oleObj name="Worksheet" r:id="rId4" imgW="5397634" imgH="1188890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794051"/>
                        <a:ext cx="5675331" cy="1227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734319" y="6135010"/>
          <a:ext cx="5675331" cy="1779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4401"/>
                      <a:stretch>
                        <a:fillRect/>
                      </a:stretch>
                    </p:blipFill>
                    <p:spPr bwMode="auto">
                      <a:xfrm>
                        <a:off x="734319" y="6135010"/>
                        <a:ext cx="5675331" cy="177975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8E889-8B59-46A5-9613-6C62627F4B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21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F5A39FD6-C0E6-47C6-8C0C-AFD76AC9D001}" type="slidenum">
              <a:rPr lang="en-US" smtClean="0">
                <a:latin typeface="Arial" charset="0"/>
              </a:rPr>
              <a:pPr defTabSz="989618"/>
              <a:t>92</a:t>
            </a:fld>
            <a:endParaRPr lang="en-US" dirty="0">
              <a:latin typeface="Arial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734319" y="4944684"/>
          <a:ext cx="5675331" cy="2126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599"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212686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F6253-435C-4669-83C9-8D844903D4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0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DD3C34-A994-4572-95EC-911AA0FF4ABB}" type="slidenum">
              <a:rPr lang="en-US" altLang="en-US" sz="1200"/>
              <a:pPr eaLnBrk="1" hangingPunct="1"/>
              <a:t>96</a:t>
            </a:fld>
            <a:endParaRPr lang="en-US" altLang="en-US" sz="1200" dirty="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4813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10401" y="4944684"/>
            <a:ext cx="5714846" cy="46499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48130" name="Object 8"/>
          <p:cNvGraphicFramePr>
            <a:graphicFrameLocks noChangeAspect="1"/>
          </p:cNvGraphicFramePr>
          <p:nvPr/>
        </p:nvGraphicFramePr>
        <p:xfrm>
          <a:off x="510401" y="4871005"/>
          <a:ext cx="5825158" cy="488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Worksheet" r:id="rId4" imgW="5397634" imgH="4739719" progId="Excel.Sheet.8">
                  <p:embed/>
                </p:oleObj>
              </mc:Choice>
              <mc:Fallback>
                <p:oleObj name="Worksheet" r:id="rId4" imgW="5397634" imgH="4739719" progId="Excel.Sheet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401" y="4871005"/>
                        <a:ext cx="5825158" cy="488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6A8214-B376-422D-9D72-948545016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35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745B0-2F4E-4843-9B52-7DC7DBCC4713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734319" y="4871005"/>
          <a:ext cx="5675331" cy="73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6" name="Worksheet" r:id="rId4" imgW="5397634" imgH="711102" progId="Excel.Sheet.8">
                  <p:embed/>
                </p:oleObj>
              </mc:Choice>
              <mc:Fallback>
                <p:oleObj name="Worksheet" r:id="rId4" imgW="5397634" imgH="711102" progId="Excel.Sheet.8">
                  <p:embed/>
                  <p:pic>
                    <p:nvPicPr>
                      <p:cNvPr id="0" name="Picture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71005"/>
                        <a:ext cx="5675331" cy="733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5"/>
          <p:cNvGraphicFramePr>
            <a:graphicFrameLocks noChangeAspect="1"/>
          </p:cNvGraphicFramePr>
          <p:nvPr/>
        </p:nvGraphicFramePr>
        <p:xfrm>
          <a:off x="734319" y="5835382"/>
          <a:ext cx="5675331" cy="1052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" name="Worksheet" r:id="rId6" imgW="5397634" imgH="1021106" progId="Excel.Sheet.8">
                  <p:embed/>
                </p:oleObj>
              </mc:Choice>
              <mc:Fallback>
                <p:oleObj name="Worksheet" r:id="rId6" imgW="5397634" imgH="1021106" progId="Excel.Sheet.8">
                  <p:embed/>
                  <p:pic>
                    <p:nvPicPr>
                      <p:cNvPr id="0" name="Picture 3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835382"/>
                        <a:ext cx="5675331" cy="1052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734319" y="7097751"/>
          <a:ext cx="5675331" cy="133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" name="Worksheet" r:id="rId8" imgW="5397634" imgH="1292945" progId="Excel.Sheet.8">
                  <p:embed/>
                </p:oleObj>
              </mc:Choice>
              <mc:Fallback>
                <p:oleObj name="Worksheet" r:id="rId8" imgW="5397634" imgH="1292945" progId="Excel.Sheet.8">
                  <p:embed/>
                  <p:pic>
                    <p:nvPicPr>
                      <p:cNvPr id="0" name="Picture 3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7097751"/>
                        <a:ext cx="5675331" cy="1332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923BE-E059-4960-8BF4-343888B1EB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5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1179513"/>
            <a:ext cx="4597400" cy="31829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937101"/>
            <a:fld id="{2DF96AF9-6FBE-42F0-92BF-1923D044C2E9}" type="slidenum">
              <a:rPr lang="en-US" smtClean="0"/>
              <a:pPr defTabSz="937101"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366AC8-C3AE-4481-9C16-7D39A311B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16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8E8753-8A3E-4E9D-916F-0564941C4EAD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10949" name="Object 5"/>
          <p:cNvGraphicFramePr>
            <a:graphicFrameLocks noChangeAspect="1"/>
          </p:cNvGraphicFramePr>
          <p:nvPr/>
        </p:nvGraphicFramePr>
        <p:xfrm>
          <a:off x="734319" y="4944684"/>
          <a:ext cx="5675331" cy="59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2" name="Worksheet" r:id="rId4" imgW="5397634" imgH="581483" progId="Excel.Sheet.8">
                  <p:embed/>
                </p:oleObj>
              </mc:Choice>
              <mc:Fallback>
                <p:oleObj name="Worksheet" r:id="rId4" imgW="5397634" imgH="581483" progId="Excel.Sheet.8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944684"/>
                        <a:ext cx="5675331" cy="599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0" name="Object 6"/>
          <p:cNvGraphicFramePr>
            <a:graphicFrameLocks noChangeAspect="1"/>
          </p:cNvGraphicFramePr>
          <p:nvPr/>
        </p:nvGraphicFramePr>
        <p:xfrm>
          <a:off x="734319" y="5688024"/>
          <a:ext cx="5675331" cy="390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3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5688024"/>
                        <a:ext cx="5675331" cy="390662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DC291-990C-4880-AB35-4ED5EC417F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2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5EE3FA00-9B5D-4632-BF28-E5C5EBD0193E}" type="slidenum">
              <a:rPr lang="en-US" smtClean="0">
                <a:latin typeface="Arial" charset="0"/>
              </a:rPr>
              <a:pPr defTabSz="989618"/>
              <a:t>101</a:t>
            </a:fld>
            <a:endParaRPr lang="en-US" dirty="0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FA1F97-7D10-42AF-8326-250FB3D1B8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89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1DBB1F30-E6C3-4F56-8D65-08E51D334272}" type="slidenum">
              <a:rPr lang="en-US" smtClean="0">
                <a:latin typeface="Arial" charset="0"/>
              </a:rPr>
              <a:pPr defTabSz="989618"/>
              <a:t>102</a:t>
            </a:fld>
            <a:endParaRPr lang="en-US" dirty="0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F10CB2-FC6D-45F8-8B18-0C57DF7A9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91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D6E5B-3A42-4305-B3A0-FC27EFFF59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8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8062" indent="-295408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81633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4287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26940" indent="-236327" defTabSz="965001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99593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2247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4900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7554" indent="-236327" defTabSz="965001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BB7E1D-9F32-4DF3-8610-2F8FA15AB838}" type="slidenum">
              <a:rPr lang="en-US" altLang="en-US" sz="1200"/>
              <a:pPr eaLnBrk="1" hangingPunct="1"/>
              <a:t>105</a:t>
            </a:fld>
            <a:endParaRPr lang="en-US" altLang="en-US" sz="1200" dirty="0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51202" name="Object 7"/>
          <p:cNvGraphicFramePr>
            <a:graphicFrameLocks noChangeAspect="1"/>
          </p:cNvGraphicFramePr>
          <p:nvPr/>
        </p:nvGraphicFramePr>
        <p:xfrm>
          <a:off x="734319" y="4825161"/>
          <a:ext cx="5675331" cy="390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9" y="4825161"/>
                        <a:ext cx="5675331" cy="390662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FE02D-1DCB-4DE0-9DCF-DD413B93CE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2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618"/>
            <a:fld id="{72B753EE-ADED-45EE-B76E-FBE5AF58C7B7}" type="slidenum">
              <a:rPr lang="en-US" smtClean="0">
                <a:latin typeface="Arial" charset="0"/>
              </a:rPr>
              <a:pPr defTabSz="989618"/>
              <a:t>106</a:t>
            </a:fld>
            <a:endParaRPr lang="en-US" dirty="0">
              <a:latin typeface="Arial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A41359-9110-44F1-8B55-E6747E8E4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719138"/>
            <a:ext cx="5202238" cy="3602037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51DBC-796F-43D8-805D-773C7DF0C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30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7632"/>
            <a:fld id="{36C2282E-1C97-4977-A1F3-36CCD20F1DF8}" type="slidenum">
              <a:rPr lang="en-US" smtClean="0"/>
              <a:pPr defTabSz="937632"/>
              <a:t>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7F2BB8-CF33-4942-96DF-06C8AEF879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1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7632"/>
            <a:fld id="{52B0062F-302A-4BE6-9385-5F19C9440BF1}" type="slidenum">
              <a:rPr lang="en-US" smtClean="0"/>
              <a:pPr defTabSz="937632"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606027-E1D9-47EC-9A1F-54472A5AE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7275" y="719138"/>
            <a:ext cx="520223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97C0-BBDD-41BB-93B9-CC7945645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483D3-FE16-4886-A916-7D14CB44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708025"/>
            <a:ext cx="5105400" cy="3535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A5751-F84E-4D14-99F7-F6C6A842821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3502A-D845-415F-B99B-46D2D1E6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5E35-C84C-4531-BE8D-F7DC705A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1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C5465-EFE5-452C-9FA4-554A39C1F7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1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4">
            <a:extLst>
              <a:ext uri="{FF2B5EF4-FFF2-40B4-BE49-F238E27FC236}">
                <a16:creationId xmlns:a16="http://schemas.microsoft.com/office/drawing/2014/main" id="{9EF940CE-A101-4EE0-A9A3-1545D132D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0E3EAC1C-31C8-4501-8DDE-1B7CB5F41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9145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1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 txBox="1">
            <a:spLocks/>
          </p:cNvSpPr>
          <p:nvPr userDrawn="1"/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ISO 9001:2015 series 1/Rev 02 © Copyright </a:t>
            </a:r>
            <a:r>
              <a:rPr lang="en-US" sz="1200" dirty="0" err="1"/>
              <a:t>Sentral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, April 2017</a:t>
            </a:r>
          </a:p>
        </p:txBody>
      </p:sp>
    </p:spTree>
    <p:extLst>
      <p:ext uri="{BB962C8B-B14F-4D97-AF65-F5344CB8AC3E}">
        <p14:creationId xmlns:p14="http://schemas.microsoft.com/office/powerpoint/2010/main" val="2622505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6456" y="6453336"/>
            <a:ext cx="6464994" cy="268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ISO 9001:2015 1/Rev 02 © Copyright Sentral Sistem, April 2017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9427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D5EB5E5B-6A5A-466D-8B5A-371DA700C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344EA7D2-8C7E-445D-904C-EA0629F5C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24">
            <a:extLst>
              <a:ext uri="{FF2B5EF4-FFF2-40B4-BE49-F238E27FC236}">
                <a16:creationId xmlns:a16="http://schemas.microsoft.com/office/drawing/2014/main" id="{9462540A-A739-45DA-8875-F1BB680A75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4">
            <a:extLst>
              <a:ext uri="{FF2B5EF4-FFF2-40B4-BE49-F238E27FC236}">
                <a16:creationId xmlns:a16="http://schemas.microsoft.com/office/drawing/2014/main" id="{5D4D7708-F259-4FDA-8A5F-58CA76707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74" r:id="rId2"/>
    <p:sldLayoutId id="2147484075" r:id="rId3"/>
    <p:sldLayoutId id="2147484076" r:id="rId4"/>
    <p:sldLayoutId id="2147484064" r:id="rId5"/>
    <p:sldLayoutId id="2147484065" r:id="rId6"/>
    <p:sldLayoutId id="2147484066" r:id="rId7"/>
    <p:sldLayoutId id="2147484067" r:id="rId8"/>
    <p:sldLayoutId id="2147484073" r:id="rId9"/>
    <p:sldLayoutId id="2147484068" r:id="rId10"/>
    <p:sldLayoutId id="2147484077" r:id="rId11"/>
    <p:sldLayoutId id="2147484078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7.emf"/><Relationship Id="rId4" Type="http://schemas.openxmlformats.org/officeDocument/2006/relationships/oleObject" Target="../embeddings/oleObject20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5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4.wdp"/><Relationship Id="rId5" Type="http://schemas.openxmlformats.org/officeDocument/2006/relationships/image" Target="../media/image182.png"/><Relationship Id="rId4" Type="http://schemas.openxmlformats.org/officeDocument/2006/relationships/image" Target="../media/image181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0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82.png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Data%20File%20Maker/Database%20Client%20Rev3.fp7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emf"/><Relationship Id="rId4" Type="http://schemas.openxmlformats.org/officeDocument/2006/relationships/image" Target="../media/image10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6.jpeg"/><Relationship Id="rId4" Type="http://schemas.openxmlformats.org/officeDocument/2006/relationships/image" Target="../media/image9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9.wdp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hyperlink" Target="../../../Users/Public/Videos/Videos/Video%20change%20paradigma/Change/Exponential.wmv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7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29.jpeg"/><Relationship Id="rId3" Type="http://schemas.openxmlformats.org/officeDocument/2006/relationships/image" Target="../media/image121.jpeg"/><Relationship Id="rId7" Type="http://schemas.openxmlformats.org/officeDocument/2006/relationships/image" Target="../media/image124.jpeg"/><Relationship Id="rId12" Type="http://schemas.openxmlformats.org/officeDocument/2006/relationships/image" Target="../media/image128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3.jpeg"/><Relationship Id="rId11" Type="http://schemas.openxmlformats.org/officeDocument/2006/relationships/image" Target="../media/image127.jpeg"/><Relationship Id="rId5" Type="http://schemas.openxmlformats.org/officeDocument/2006/relationships/hyperlink" Target="Prosedur%20Penyimpanan%20&amp;%20Perawatan.pdf" TargetMode="External"/><Relationship Id="rId10" Type="http://schemas.openxmlformats.org/officeDocument/2006/relationships/image" Target="../media/image94.jpeg"/><Relationship Id="rId4" Type="http://schemas.openxmlformats.org/officeDocument/2006/relationships/image" Target="../media/image122.jpeg"/><Relationship Id="rId9" Type="http://schemas.openxmlformats.org/officeDocument/2006/relationships/image" Target="../media/image12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20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9" Type="http://schemas.openxmlformats.org/officeDocument/2006/relationships/image" Target="../media/image14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jpeg"/><Relationship Id="rId5" Type="http://schemas.openxmlformats.org/officeDocument/2006/relationships/image" Target="../media/image134.jpeg"/><Relationship Id="rId4" Type="http://schemas.openxmlformats.org/officeDocument/2006/relationships/image" Target="../media/image14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8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microsoft.com/office/2007/relationships/hdphoto" Target="../media/hdphoto1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2.png"/><Relationship Id="rId5" Type="http://schemas.microsoft.com/office/2007/relationships/hdphoto" Target="../media/hdphoto12.wdp"/><Relationship Id="rId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5.png"/><Relationship Id="rId7" Type="http://schemas.openxmlformats.org/officeDocument/2006/relationships/image" Target="../media/image1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Pemeriksaan%20Kualitas%20Beras.pdf" TargetMode="External"/><Relationship Id="rId11" Type="http://schemas.openxmlformats.org/officeDocument/2006/relationships/image" Target="../media/image161.jpeg"/><Relationship Id="rId5" Type="http://schemas.openxmlformats.org/officeDocument/2006/relationships/image" Target="../media/image157.jpeg"/><Relationship Id="rId10" Type="http://schemas.openxmlformats.org/officeDocument/2006/relationships/image" Target="../media/image160.jpeg"/><Relationship Id="rId4" Type="http://schemas.openxmlformats.org/officeDocument/2006/relationships/image" Target="../media/image156.jpeg"/><Relationship Id="rId9" Type="http://schemas.openxmlformats.org/officeDocument/2006/relationships/image" Target="../media/image159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3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C:\Users\MGR\AppData\Roaming\PixelMetrics\CaptureWiz\Temp\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056"/>
            <a:ext cx="9950612" cy="69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23585" y="381433"/>
            <a:ext cx="1099838" cy="595549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sz="1662" dirty="0"/>
          </a:p>
        </p:txBody>
      </p:sp>
      <p:sp>
        <p:nvSpPr>
          <p:cNvPr id="6" name="Moon 5"/>
          <p:cNvSpPr/>
          <p:nvPr/>
        </p:nvSpPr>
        <p:spPr>
          <a:xfrm flipH="1">
            <a:off x="1459619" y="448449"/>
            <a:ext cx="383924" cy="463410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Moon 6"/>
          <p:cNvSpPr/>
          <p:nvPr/>
        </p:nvSpPr>
        <p:spPr>
          <a:xfrm flipH="1">
            <a:off x="1691000" y="507824"/>
            <a:ext cx="252146" cy="341323"/>
          </a:xfrm>
          <a:prstGeom prst="moon">
            <a:avLst>
              <a:gd name="adj" fmla="val 197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80" y="467330"/>
            <a:ext cx="1178169" cy="42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1992797" y="667001"/>
            <a:ext cx="5997170" cy="60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3"/>
          <p:cNvSpPr/>
          <p:nvPr/>
        </p:nvSpPr>
        <p:spPr>
          <a:xfrm>
            <a:off x="5860347" y="2489358"/>
            <a:ext cx="3313728" cy="1157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923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ISO 9001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3055" y="3361879"/>
            <a:ext cx="1920719" cy="1157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923" b="1" dirty="0">
                <a:latin typeface="Impact" panose="020B0806030902050204" pitchFamily="34" charset="0"/>
              </a:rPr>
              <a:t>2015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101218" y="2456533"/>
            <a:ext cx="778600" cy="222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47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1047" y="2492896"/>
            <a:ext cx="778600" cy="94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39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“</a:t>
            </a:r>
          </a:p>
        </p:txBody>
      </p:sp>
      <p:pic>
        <p:nvPicPr>
          <p:cNvPr id="1028" name="Picture 4" descr="http://www.revision2015.com/wp-content/uploads/2014/12/3.1.01-ISO9001-evolution-E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049" y="4050180"/>
            <a:ext cx="3992950" cy="15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40FA8-BE25-4C1F-B0DD-EF0A7DB9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42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116632"/>
            <a:ext cx="604620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err="1"/>
              <a:t>Perubahan</a:t>
            </a:r>
            <a:r>
              <a:rPr lang="en-US" sz="2800" b="1" dirty="0"/>
              <a:t> ISO 9001 </a:t>
            </a:r>
            <a:r>
              <a:rPr lang="en-US" sz="2800" b="1" dirty="0">
                <a:sym typeface="Wingdings" pitchFamily="2" charset="2"/>
              </a:rPr>
              <a:t> </a:t>
            </a:r>
          </a:p>
          <a:p>
            <a:r>
              <a:rPr lang="en-US" sz="2800" b="1" dirty="0" err="1">
                <a:sym typeface="Wingdings" pitchFamily="2" charset="2"/>
              </a:rPr>
              <a:t>Perubahan</a:t>
            </a:r>
            <a:r>
              <a:rPr lang="en-US" sz="2800" b="1" dirty="0">
                <a:sym typeface="Wingdings" pitchFamily="2" charset="2"/>
              </a:rPr>
              <a:t> Sistem </a:t>
            </a:r>
            <a:r>
              <a:rPr lang="en-US" sz="2800" b="1" dirty="0" err="1">
                <a:sym typeface="Wingdings" pitchFamily="2" charset="2"/>
              </a:rPr>
              <a:t>dan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err="1">
                <a:sym typeface="Wingdings" pitchFamily="2" charset="2"/>
              </a:rPr>
              <a:t>Kebiasaan</a:t>
            </a:r>
            <a:r>
              <a:rPr lang="en-US" sz="2800" b="1" dirty="0"/>
              <a:t>  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56456" y="2636912"/>
            <a:ext cx="3146933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r>
              <a:rPr lang="en-US" sz="1662" u="sng" dirty="0" err="1"/>
              <a:t>Pola</a:t>
            </a:r>
            <a:r>
              <a:rPr lang="en-US" sz="1662" u="sng" dirty="0"/>
              <a:t> </a:t>
            </a:r>
            <a:r>
              <a:rPr lang="en-US" sz="1662" u="sng" dirty="0" err="1"/>
              <a:t>Pikir</a:t>
            </a:r>
            <a:r>
              <a:rPr lang="en-US" sz="1662" u="sng" dirty="0"/>
              <a:t> 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Mengikuti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iklim</a:t>
            </a:r>
            <a:r>
              <a:rPr lang="en-US" sz="1662" dirty="0"/>
              <a:t> </a:t>
            </a:r>
            <a:r>
              <a:rPr lang="en-US" sz="1662" dirty="0" err="1"/>
              <a:t>bisnis</a:t>
            </a:r>
            <a:r>
              <a:rPr lang="en-US" sz="1662" dirty="0"/>
              <a:t>, </a:t>
            </a:r>
            <a:r>
              <a:rPr lang="en-US" sz="1662" dirty="0" err="1"/>
              <a:t>teknologi</a:t>
            </a:r>
            <a:r>
              <a:rPr lang="en-US" sz="1662" dirty="0"/>
              <a:t> 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3778813" y="1268760"/>
            <a:ext cx="243528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 </a:t>
            </a:r>
          </a:p>
          <a:p>
            <a:pPr algn="ctr"/>
            <a:r>
              <a:rPr lang="en-US" sz="1662" dirty="0"/>
              <a:t>“</a:t>
            </a:r>
            <a:r>
              <a:rPr lang="en-US" sz="1662" dirty="0" err="1"/>
              <a:t>Menciptakan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” 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6367605" y="2564904"/>
            <a:ext cx="3174266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dirty="0"/>
              <a:t>Sistem </a:t>
            </a:r>
            <a:r>
              <a:rPr lang="en-US" sz="1662" dirty="0" err="1"/>
              <a:t>Manajemen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Berbasis</a:t>
            </a:r>
            <a:r>
              <a:rPr lang="en-US" sz="1662" dirty="0"/>
              <a:t> </a:t>
            </a:r>
            <a:r>
              <a:rPr lang="en-US" sz="1662" dirty="0" err="1"/>
              <a:t>Pencegahan</a:t>
            </a:r>
            <a:r>
              <a:rPr lang="en-US" sz="1662" dirty="0"/>
              <a:t>  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6632652" y="4236734"/>
            <a:ext cx="4542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662" dirty="0"/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725500" y="3634472"/>
            <a:ext cx="4531756" cy="188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Ber-adaptasi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eksternal</a:t>
            </a:r>
            <a:r>
              <a:rPr lang="en-US" sz="1662" dirty="0"/>
              <a:t>  </a:t>
            </a:r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meningkatkan</a:t>
            </a:r>
            <a:r>
              <a:rPr lang="en-US" sz="1662" dirty="0"/>
              <a:t> </a:t>
            </a:r>
            <a:r>
              <a:rPr lang="en-US" sz="1662" dirty="0" err="1"/>
              <a:t>daya</a:t>
            </a:r>
            <a:r>
              <a:rPr lang="en-US" sz="1662" dirty="0"/>
              <a:t> </a:t>
            </a:r>
            <a:r>
              <a:rPr lang="en-US" sz="1662" dirty="0" err="1"/>
              <a:t>saing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Perusahaan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lagi</a:t>
            </a:r>
            <a:r>
              <a:rPr lang="en-US" sz="1662" dirty="0"/>
              <a:t>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pesaing</a:t>
            </a:r>
            <a:r>
              <a:rPr lang="en-US" sz="1662" dirty="0"/>
              <a:t> </a:t>
            </a:r>
            <a:r>
              <a:rPr lang="en-US" sz="1662" dirty="0" err="1"/>
              <a:t>lokal</a:t>
            </a:r>
            <a:r>
              <a:rPr lang="en-US" sz="1662" dirty="0"/>
              <a:t>, Perusahaan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persaingan</a:t>
            </a:r>
            <a:r>
              <a:rPr lang="en-US" sz="1662" dirty="0"/>
              <a:t> Global </a:t>
            </a:r>
          </a:p>
          <a:p>
            <a:pPr algn="ctr"/>
            <a:endParaRPr lang="en-US" sz="1662" dirty="0"/>
          </a:p>
        </p:txBody>
      </p:sp>
      <p:pic>
        <p:nvPicPr>
          <p:cNvPr id="54285" name="Picture 18" descr="organisas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014" y="2020821"/>
            <a:ext cx="2157046" cy="125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7" name="Picture 20" descr="Beat the gi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8904" y="5262386"/>
            <a:ext cx="1702777" cy="106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http://cdn.sindonews.net/dyn/620/content/2015/06/17/132/1013726/indonesia-bisa-bicara-banyak-di-bisnis-tik-fF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8305" l="0" r="100000">
                        <a14:foregroundMark x1="68226" y1="20581" x2="68226" y2="20581"/>
                        <a14:foregroundMark x1="69677" y1="15012" x2="69677" y2="15012"/>
                        <a14:foregroundMark x1="35968" y1="16223" x2="35968" y2="16223"/>
                        <a14:foregroundMark x1="34516" y1="12833" x2="34516" y2="12833"/>
                        <a14:foregroundMark x1="41774" y1="13801" x2="41774" y2="13801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356992"/>
            <a:ext cx="2272023" cy="1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www.mpi-systems.com/elements/images/maintenance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2" y="3674021"/>
            <a:ext cx="1224136" cy="15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"/>
          <p:cNvSpPr>
            <a:spLocks/>
          </p:cNvSpPr>
          <p:nvPr/>
        </p:nvSpPr>
        <p:spPr bwMode="auto">
          <a:xfrm rot="17328901" flipH="1">
            <a:off x="2759635" y="477436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2304201" flipH="1">
            <a:off x="2520916" y="150227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4240522">
            <a:off x="6469983" y="4839198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9690258">
            <a:off x="6686017" y="1490044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439466" y="3222561"/>
            <a:ext cx="2895600" cy="356089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DEBD3-2454-4917-8F39-9BFBC087E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E1BC9-5BAF-4A22-9C4B-3F7B170EC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67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flipH="1">
            <a:off x="0" y="0"/>
            <a:ext cx="4314958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22" name="Slide Number Placeholder 4"/>
          <p:cNvSpPr txBox="1">
            <a:spLocks noGrp="1"/>
          </p:cNvSpPr>
          <p:nvPr/>
        </p:nvSpPr>
        <p:spPr bwMode="auto">
          <a:xfrm>
            <a:off x="9477775" y="6782597"/>
            <a:ext cx="711994" cy="36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166B96E-49B8-41E9-9280-CFD52D610277}" type="slidenum">
              <a:rPr lang="en-US" altLang="en-US" sz="1517"/>
              <a:pPr algn="r" eaLnBrk="1" hangingPunct="1"/>
              <a:t>100</a:t>
            </a:fld>
            <a:endParaRPr lang="en-US" altLang="en-US" sz="1517"/>
          </a:p>
        </p:txBody>
      </p:sp>
      <p:graphicFrame>
        <p:nvGraphicFramePr>
          <p:cNvPr id="209923" name="Object 75"/>
          <p:cNvGraphicFramePr>
            <a:graphicFrameLocks noChangeAspect="1"/>
          </p:cNvGraphicFramePr>
          <p:nvPr/>
        </p:nvGraphicFramePr>
        <p:xfrm>
          <a:off x="214974" y="62748"/>
          <a:ext cx="3577167" cy="63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" name="Visio" r:id="rId4" imgW="2867787" imgH="4396740" progId="Visio.Drawing.11">
                  <p:embed/>
                </p:oleObj>
              </mc:Choice>
              <mc:Fallback>
                <p:oleObj name="Visio" r:id="rId4" imgW="2867787" imgH="4396740" progId="Visio.Drawing.11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74" y="62748"/>
                        <a:ext cx="3577167" cy="6331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4" name="Text Box 7"/>
          <p:cNvSpPr txBox="1">
            <a:spLocks noChangeArrowheads="1"/>
          </p:cNvSpPr>
          <p:nvPr/>
        </p:nvSpPr>
        <p:spPr bwMode="auto">
          <a:xfrm>
            <a:off x="4440932" y="1992545"/>
            <a:ext cx="5365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Memastikan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bahwa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koreksi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tanpa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adanya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penundaan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5" name="Line 8"/>
          <p:cNvSpPr>
            <a:spLocks noChangeShapeType="1"/>
          </p:cNvSpPr>
          <p:nvPr/>
        </p:nvSpPr>
        <p:spPr bwMode="auto">
          <a:xfrm flipH="1">
            <a:off x="3168325" y="2276873"/>
            <a:ext cx="1241438" cy="473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6" name="Text Box 10"/>
          <p:cNvSpPr txBox="1">
            <a:spLocks noChangeArrowheads="1"/>
          </p:cNvSpPr>
          <p:nvPr/>
        </p:nvSpPr>
        <p:spPr bwMode="auto">
          <a:xfrm>
            <a:off x="4440932" y="3758752"/>
            <a:ext cx="44869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7" name="Text Box 11"/>
          <p:cNvSpPr txBox="1">
            <a:spLocks noChangeArrowheads="1"/>
          </p:cNvSpPr>
          <p:nvPr/>
        </p:nvSpPr>
        <p:spPr bwMode="auto">
          <a:xfrm>
            <a:off x="4585826" y="4539202"/>
            <a:ext cx="53829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800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dilaporkan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9928" name="Line 12"/>
          <p:cNvSpPr>
            <a:spLocks noChangeShapeType="1"/>
          </p:cNvSpPr>
          <p:nvPr/>
        </p:nvSpPr>
        <p:spPr bwMode="auto">
          <a:xfrm flipH="1">
            <a:off x="3577599" y="4282301"/>
            <a:ext cx="838825" cy="23276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29" name="Line 13"/>
          <p:cNvSpPr>
            <a:spLocks noChangeShapeType="1"/>
          </p:cNvSpPr>
          <p:nvPr/>
        </p:nvSpPr>
        <p:spPr bwMode="auto">
          <a:xfrm flipH="1">
            <a:off x="3224463" y="5517232"/>
            <a:ext cx="1216469" cy="44021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9930" name="Rectangle 76"/>
          <p:cNvSpPr>
            <a:spLocks noChangeArrowheads="1"/>
          </p:cNvSpPr>
          <p:nvPr/>
        </p:nvSpPr>
        <p:spPr bwMode="auto">
          <a:xfrm>
            <a:off x="4409763" y="343033"/>
            <a:ext cx="5102796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solidFill>
                  <a:srgbClr val="993300"/>
                </a:solidFill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552292" y="5281889"/>
            <a:ext cx="50269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Menyimpan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didokumentasikan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bukti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pelaksanaan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audit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audit </a:t>
            </a:r>
            <a:endParaRPr lang="en-US" altLang="en-US" sz="1800" i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249144" y="1340768"/>
            <a:ext cx="36568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2008-54BC-4815-BB43-798DC6A08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D9EFF-858B-48E6-96D8-51A936D3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7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4106739" y="0"/>
            <a:ext cx="5798809" cy="687087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842"/>
            <a:ext cx="4106739" cy="123825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/>
              <a:t>9.3 </a:t>
            </a:r>
            <a:r>
              <a:rPr lang="en-US" sz="2400" b="1" dirty="0" err="1"/>
              <a:t>Tinjauan</a:t>
            </a:r>
            <a:r>
              <a:rPr lang="en-US" sz="2400" b="1" dirty="0"/>
              <a:t> </a:t>
            </a:r>
            <a:r>
              <a:rPr lang="en-US" sz="2400" b="1" dirty="0" err="1"/>
              <a:t>Manajemen</a:t>
            </a:r>
            <a:br>
              <a:rPr lang="id-ID" sz="2400" b="1" dirty="0"/>
            </a:br>
            <a:r>
              <a:rPr lang="en-US" sz="2400" b="1" dirty="0"/>
              <a:t>(9.3.1</a:t>
            </a:r>
            <a:r>
              <a:rPr lang="id-ID" sz="2400" b="1" dirty="0"/>
              <a:t>,</a:t>
            </a:r>
            <a:r>
              <a:rPr lang="en-US" sz="2400" b="1" dirty="0"/>
              <a:t> 9.3.2</a:t>
            </a:r>
            <a:r>
              <a:rPr lang="id-ID" sz="2400" b="1" dirty="0"/>
              <a:t> &amp; </a:t>
            </a:r>
            <a:r>
              <a:rPr lang="en-US" sz="2400" b="1" dirty="0"/>
              <a:t>9.3</a:t>
            </a:r>
            <a:r>
              <a:rPr lang="id-ID" sz="2400" b="1" dirty="0"/>
              <a:t>.3</a:t>
            </a:r>
            <a:r>
              <a:rPr lang="en-US" sz="2400" b="1" dirty="0"/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83986" y="4041941"/>
            <a:ext cx="247650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Lakukan Analisis</a:t>
            </a:r>
            <a:endParaRPr lang="en-US" sz="1600" i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25203" y="5814618"/>
            <a:ext cx="22899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  <a:latin typeface="+mn-lt"/>
              </a:rPr>
              <a:t>Buat Summary Report</a:t>
            </a:r>
          </a:p>
        </p:txBody>
      </p:sp>
      <p:pic>
        <p:nvPicPr>
          <p:cNvPr id="77832" name="Picture 6" descr="C:\Users\Agus Wahyudi\Pictures\3D man\3d-character-man-97595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056" y="4434691"/>
            <a:ext cx="1393031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>
            <a:off x="1232149" y="2052655"/>
            <a:ext cx="696515" cy="3714750"/>
          </a:xfrm>
          <a:prstGeom prst="leftBrace">
            <a:avLst/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-368438" y="3319314"/>
            <a:ext cx="2194070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</a:t>
            </a:r>
            <a:endParaRPr lang="en-US" sz="1600" i="1" u="sng" dirty="0">
              <a:solidFill>
                <a:srgbClr val="000000"/>
              </a:solidFill>
            </a:endParaRP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Preparation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77836" name="Rectangle 3"/>
          <p:cNvSpPr txBox="1">
            <a:spLocks noChangeArrowheads="1"/>
          </p:cNvSpPr>
          <p:nvPr/>
        </p:nvSpPr>
        <p:spPr bwMode="auto">
          <a:xfrm>
            <a:off x="4307231" y="855161"/>
            <a:ext cx="5563939" cy="36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sz="1600" i="1" dirty="0">
                <a:solidFill>
                  <a:srgbClr val="000000"/>
                </a:solidFill>
              </a:rPr>
              <a:t>Data yang dipersiapkan untuk pelaksanaan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Tinjauan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Manajemen</a:t>
            </a:r>
            <a:r>
              <a:rPr lang="en-US" sz="1600" i="1" dirty="0">
                <a:solidFill>
                  <a:srgbClr val="000000"/>
                </a:solidFill>
              </a:rPr>
              <a:t>:</a:t>
            </a:r>
            <a:r>
              <a:rPr lang="id-ID" sz="1600" i="1" dirty="0">
                <a:solidFill>
                  <a:srgbClr val="000000"/>
                </a:solidFill>
              </a:rPr>
              <a:t>adalah :</a:t>
            </a:r>
            <a:endParaRPr lang="en-US" sz="1600" i="1" dirty="0">
              <a:solidFill>
                <a:srgbClr val="000000"/>
              </a:solidFill>
            </a:endParaRP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Status </a:t>
            </a:r>
            <a:r>
              <a:rPr lang="en-US" sz="1600" i="1" dirty="0" err="1">
                <a:solidFill>
                  <a:srgbClr val="000000"/>
                </a:solidFill>
              </a:rPr>
              <a:t>tindakan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dari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tinjauan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manajemen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sebelumnya</a:t>
            </a:r>
            <a:r>
              <a:rPr lang="en-US" sz="1600" i="1" dirty="0">
                <a:solidFill>
                  <a:srgbClr val="000000"/>
                </a:solidFill>
              </a:rPr>
              <a:t>.</a:t>
            </a: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 err="1">
                <a:solidFill>
                  <a:srgbClr val="000000"/>
                </a:solidFill>
              </a:rPr>
              <a:t>Perubahan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masalah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eksternal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dan</a:t>
            </a:r>
            <a:r>
              <a:rPr lang="en-US" sz="1600" i="1" dirty="0">
                <a:solidFill>
                  <a:srgbClr val="000000"/>
                </a:solidFill>
              </a:rPr>
              <a:t> internal yang relevant </a:t>
            </a:r>
            <a:r>
              <a:rPr lang="en-US" sz="1600" i="1" dirty="0" err="1">
                <a:solidFill>
                  <a:srgbClr val="000000"/>
                </a:solidFill>
              </a:rPr>
              <a:t>dengan</a:t>
            </a:r>
            <a:r>
              <a:rPr lang="en-US" sz="1600" i="1" dirty="0">
                <a:solidFill>
                  <a:srgbClr val="000000"/>
                </a:solidFill>
              </a:rPr>
              <a:t> SMM</a:t>
            </a:r>
          </a:p>
          <a:p>
            <a:pPr marL="682625" lvl="1" indent="-225425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 err="1">
                <a:solidFill>
                  <a:srgbClr val="000000"/>
                </a:solidFill>
              </a:rPr>
              <a:t>Informasi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tentang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kinerja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dan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efektivitas</a:t>
            </a:r>
            <a:r>
              <a:rPr lang="en-US" sz="1600" i="1" dirty="0">
                <a:solidFill>
                  <a:srgbClr val="000000"/>
                </a:solidFill>
              </a:rPr>
              <a:t> SMM (</a:t>
            </a:r>
            <a:r>
              <a:rPr lang="en-US" sz="1600" i="1" dirty="0" err="1">
                <a:solidFill>
                  <a:srgbClr val="000000"/>
                </a:solidFill>
              </a:rPr>
              <a:t>sesuai</a:t>
            </a:r>
            <a:r>
              <a:rPr lang="en-US" sz="1600" i="1" dirty="0">
                <a:solidFill>
                  <a:srgbClr val="000000"/>
                </a:solidFill>
              </a:rPr>
              <a:t> 9.1.3)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Kecukupan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sumberdaya</a:t>
            </a:r>
            <a:endParaRPr lang="en-US" sz="1600" i="1" dirty="0">
              <a:solidFill>
                <a:srgbClr val="000000"/>
              </a:solidFill>
            </a:endParaRPr>
          </a:p>
          <a:p>
            <a:pPr marL="682625" lvl="1" indent="-217488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Efektifitas</a:t>
            </a:r>
            <a:r>
              <a:rPr lang="en-US" sz="1600" b="1" i="1" u="sng" dirty="0">
                <a:solidFill>
                  <a:srgbClr val="000000"/>
                </a:solidFill>
              </a:rPr>
              <a:t> yang </a:t>
            </a:r>
            <a:r>
              <a:rPr lang="en-US" sz="1600" b="1" i="1" u="sng" dirty="0" err="1">
                <a:solidFill>
                  <a:srgbClr val="000000"/>
                </a:solidFill>
              </a:rPr>
              <a:t>diambil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untuk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mengatasi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resiko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dan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i="1" u="sng" dirty="0" err="1">
                <a:solidFill>
                  <a:srgbClr val="000000"/>
                </a:solidFill>
              </a:rPr>
              <a:t>peluang</a:t>
            </a:r>
            <a:r>
              <a:rPr lang="en-US" sz="1600" b="1" i="1" u="sng" dirty="0">
                <a:solidFill>
                  <a:srgbClr val="000000"/>
                </a:solidFill>
              </a:rPr>
              <a:t> </a:t>
            </a:r>
            <a:r>
              <a:rPr lang="en-US" sz="1600" b="1" u="sng" dirty="0"/>
              <a:t>*</a:t>
            </a:r>
            <a:endParaRPr lang="en-US" sz="1600" b="1" i="1" u="sng" dirty="0">
              <a:solidFill>
                <a:srgbClr val="000000"/>
              </a:solidFill>
            </a:endParaRP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Peluang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peningkatan</a:t>
            </a:r>
            <a:endParaRPr lang="en-US" sz="1600" i="1" dirty="0">
              <a:solidFill>
                <a:srgbClr val="000000"/>
              </a:solidFill>
            </a:endParaRPr>
          </a:p>
        </p:txBody>
      </p:sp>
      <p:pic>
        <p:nvPicPr>
          <p:cNvPr id="77837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4919" y="2992851"/>
            <a:ext cx="1257168" cy="116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745088" y="4842582"/>
            <a:ext cx="3869531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dirty="0">
                <a:solidFill>
                  <a:srgbClr val="000000"/>
                </a:solidFill>
              </a:rPr>
              <a:t>Summary Report dibuat untuk melihat: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Trend Data (Membaik/Memburuk)</a:t>
            </a:r>
          </a:p>
          <a:p>
            <a:pPr marL="371464" indent="-371464">
              <a:lnSpc>
                <a:spcPct val="110000"/>
              </a:lnSpc>
              <a:spcBef>
                <a:spcPct val="40000"/>
              </a:spcBef>
              <a:buFontTx/>
              <a:buChar char="-"/>
              <a:defRPr/>
            </a:pPr>
            <a:r>
              <a:rPr lang="id-ID" sz="1600" dirty="0">
                <a:solidFill>
                  <a:srgbClr val="000000"/>
                </a:solidFill>
              </a:rPr>
              <a:t>Mempermudah Analisis &amp; menetapkan Action to do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8674" name="Picture 2" descr="https://d2gg9evh47fn9z.cloudfront.net/thumb_COLOURBOX51727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96" y="1333293"/>
            <a:ext cx="1076741" cy="14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48235" y="2655887"/>
            <a:ext cx="21669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600" i="1" u="sng" dirty="0"/>
              <a:t>Kumpulkan Raw Data</a:t>
            </a:r>
            <a:endParaRPr lang="en-US" sz="1600" i="1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54998" y="0"/>
            <a:ext cx="34380" cy="68580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64A16-3403-44F5-8B88-4696CA0A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20CB3-A94A-49CA-AFCC-D67EF148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7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1"/>
            <a:ext cx="9906000" cy="139746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242" y="3062496"/>
            <a:ext cx="2192338" cy="5413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517" i="1" u="sng" dirty="0"/>
              <a:t>Meeting Pembahasan</a:t>
            </a:r>
            <a:endParaRPr lang="en-US" sz="1517" i="1" u="sng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95922" y="5595946"/>
            <a:ext cx="2476500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Buat Resume Hasil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Review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8985" y="2442688"/>
            <a:ext cx="2089546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Execution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44040" name="AutoShape 6"/>
          <p:cNvSpPr>
            <a:spLocks noChangeArrowheads="1"/>
          </p:cNvSpPr>
          <p:nvPr/>
        </p:nvSpPr>
        <p:spPr bwMode="auto">
          <a:xfrm>
            <a:off x="5004645" y="2394537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78858" name="Rectangle 3"/>
          <p:cNvSpPr txBox="1">
            <a:spLocks noChangeArrowheads="1"/>
          </p:cNvSpPr>
          <p:nvPr/>
        </p:nvSpPr>
        <p:spPr bwMode="auto">
          <a:xfrm>
            <a:off x="6165456" y="1852798"/>
            <a:ext cx="3895328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meliputi summary report dan status action plan sebelumnya</a:t>
            </a: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dilakukan oleh penanggung jawab setiap divisi/ bagian.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42" name="AutoShape 6"/>
          <p:cNvSpPr>
            <a:spLocks noChangeArrowheads="1"/>
          </p:cNvSpPr>
          <p:nvPr/>
        </p:nvSpPr>
        <p:spPr bwMode="auto">
          <a:xfrm rot="5400000">
            <a:off x="3207409" y="3522945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4645" y="4125523"/>
            <a:ext cx="4748957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748" tIns="49875" rIns="99748" bIns="49875"/>
          <a:lstStyle/>
          <a:p>
            <a:pPr>
              <a:spcBef>
                <a:spcPct val="20000"/>
              </a:spcBef>
              <a:defRPr/>
            </a:pPr>
            <a:r>
              <a:rPr lang="en-US" i="1" dirty="0">
                <a:solidFill>
                  <a:srgbClr val="000000"/>
                </a:solidFill>
              </a:rPr>
              <a:t>Output </a:t>
            </a:r>
            <a:r>
              <a:rPr lang="en-US" i="1" dirty="0" err="1">
                <a:solidFill>
                  <a:srgbClr val="000000"/>
                </a:solidFill>
              </a:rPr>
              <a:t>dari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tinjauan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manajemen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berupa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keputusan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tindakan</a:t>
            </a:r>
            <a:r>
              <a:rPr lang="en-US" i="1" dirty="0">
                <a:solidFill>
                  <a:srgbClr val="000000"/>
                </a:solidFill>
              </a:rPr>
              <a:t> yang </a:t>
            </a:r>
            <a:r>
              <a:rPr lang="en-US" i="1" dirty="0" err="1">
                <a:solidFill>
                  <a:srgbClr val="000000"/>
                </a:solidFill>
              </a:rPr>
              <a:t>terkait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dengan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id-ID" i="1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1" i="1" u="sng" dirty="0" err="1">
                <a:solidFill>
                  <a:srgbClr val="000000"/>
                </a:solidFill>
              </a:rPr>
              <a:t>Peluang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untuk</a:t>
            </a:r>
            <a:r>
              <a:rPr lang="en-US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000000"/>
                </a:solidFill>
              </a:rPr>
              <a:t>peningkatan</a:t>
            </a:r>
            <a:r>
              <a:rPr lang="en-US" b="1" u="sng" dirty="0"/>
              <a:t>*</a:t>
            </a:r>
            <a:endParaRPr lang="en-US" b="1" i="1" u="sng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perubahan</a:t>
            </a:r>
            <a:r>
              <a:rPr lang="en-US" i="1" dirty="0">
                <a:solidFill>
                  <a:srgbClr val="000000"/>
                </a:solidFill>
              </a:rPr>
              <a:t> SMM</a:t>
            </a:r>
            <a:endParaRPr lang="en-US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sumber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daya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id-ID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id-ID" dirty="0">
                <a:solidFill>
                  <a:srgbClr val="000000"/>
                </a:solidFill>
              </a:rPr>
              <a:t>Output berasal dari inputan Manajemen ataupun teman sejawat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804838" lvl="1" indent="-309553">
              <a:spcBef>
                <a:spcPct val="20000"/>
              </a:spcBef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32142" y="4744650"/>
            <a:ext cx="2089547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Review Output</a:t>
            </a:r>
            <a:endParaRPr lang="en-US" sz="1950" i="1" u="sng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986363" y="2471926"/>
            <a:ext cx="464344" cy="773906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Left Brace 16"/>
          <p:cNvSpPr/>
          <p:nvPr/>
        </p:nvSpPr>
        <p:spPr>
          <a:xfrm>
            <a:off x="2089533" y="4667253"/>
            <a:ext cx="464344" cy="1160860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-85642" y="208485"/>
            <a:ext cx="9594717" cy="952231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9.3 </a:t>
            </a:r>
            <a:r>
              <a:rPr lang="en-US" sz="3200" dirty="0" err="1"/>
              <a:t>Tinjauan</a:t>
            </a:r>
            <a:r>
              <a:rPr lang="en-US" sz="3200" dirty="0"/>
              <a:t> </a:t>
            </a:r>
            <a:r>
              <a:rPr lang="en-US" sz="3200" dirty="0" err="1"/>
              <a:t>Manajemen</a:t>
            </a:r>
            <a:br>
              <a:rPr lang="id-ID" sz="3200" dirty="0"/>
            </a:br>
            <a:r>
              <a:rPr lang="en-US" sz="3200" dirty="0"/>
              <a:t>(9.3.1</a:t>
            </a:r>
            <a:r>
              <a:rPr lang="id-ID" sz="3200" dirty="0"/>
              <a:t>,</a:t>
            </a:r>
            <a:r>
              <a:rPr lang="en-US" sz="3200" dirty="0"/>
              <a:t> 9.3.2</a:t>
            </a:r>
            <a:r>
              <a:rPr lang="id-ID" sz="3200" dirty="0"/>
              <a:t> &amp; </a:t>
            </a:r>
            <a:r>
              <a:rPr lang="en-US" sz="3200" dirty="0"/>
              <a:t>9.3</a:t>
            </a:r>
            <a:r>
              <a:rPr lang="id-ID" sz="3200" dirty="0"/>
              <a:t>.3</a:t>
            </a:r>
            <a:r>
              <a:rPr lang="en-US" sz="3200" dirty="0"/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>
            <a:off x="9465019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09184" y="723606"/>
            <a:ext cx="2914711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405592"/>
            <a:ext cx="91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1" y="1605952"/>
            <a:ext cx="1938959" cy="1769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GR\AppData\Roaming\PixelMetrics\CaptureWiz\Temp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2663331" y="4125523"/>
            <a:ext cx="1773028" cy="1535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237DA-2C61-40D3-84B7-28444A086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07CE-28FF-4580-A0B5-3051A35A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272" y="44624"/>
            <a:ext cx="9677264" cy="1155700"/>
          </a:xfrm>
        </p:spPr>
        <p:txBody>
          <a:bodyPr/>
          <a:lstStyle/>
          <a:p>
            <a:pPr algn="ctr" eaLnBrk="1" hangingPunct="1"/>
            <a:r>
              <a:rPr lang="en-US" sz="2800" dirty="0" err="1"/>
              <a:t>Manajemen</a:t>
            </a:r>
            <a:r>
              <a:rPr lang="en-US" sz="2800" dirty="0"/>
              <a:t> Review </a:t>
            </a:r>
            <a:r>
              <a:rPr lang="en-US" sz="2800" dirty="0" err="1"/>
              <a:t>Sebaiknya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pencapaian</a:t>
            </a:r>
            <a:r>
              <a:rPr lang="en-US" sz="2800" dirty="0"/>
              <a:t> Performa, </a:t>
            </a:r>
            <a:r>
              <a:rPr lang="en-US" sz="2800" dirty="0" err="1"/>
              <a:t>bukan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aktifitas</a:t>
            </a:r>
            <a:endParaRPr lang="en-US" sz="2800" dirty="0"/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353792" y="1373812"/>
          <a:ext cx="635399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6" name="Worksheet" r:id="rId3" imgW="14572142" imgH="10777205" progId="Excel.Sheet.8">
                  <p:embed/>
                </p:oleObj>
              </mc:Choice>
              <mc:Fallback>
                <p:oleObj name="Worksheet" r:id="rId3" imgW="14572142" imgH="10777205" progId="Excel.Sheet.8">
                  <p:embed/>
                  <p:pic>
                    <p:nvPicPr>
                      <p:cNvPr id="0" name="Picture 10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792" y="1373812"/>
                        <a:ext cx="6353995" cy="4829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65110" y="1549226"/>
            <a:ext cx="1933543" cy="102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Laporan</a:t>
            </a:r>
            <a:r>
              <a:rPr lang="en-US" sz="3033" u="sng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pencapaian</a:t>
            </a:r>
            <a:endParaRPr lang="en-US" sz="3033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2482390" y="1889751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387713" y="3415073"/>
            <a:ext cx="1370888" cy="55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33" u="sng" dirty="0" err="1">
                <a:solidFill>
                  <a:srgbClr val="000000"/>
                </a:solidFill>
                <a:latin typeface="Times New Roman" pitchFamily="18" charset="0"/>
              </a:rPr>
              <a:t>Analisa</a:t>
            </a:r>
            <a:endParaRPr lang="en-US" sz="3033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4" name="AutoShape 9"/>
          <p:cNvSpPr>
            <a:spLocks noChangeArrowheads="1"/>
          </p:cNvSpPr>
          <p:nvPr/>
        </p:nvSpPr>
        <p:spPr bwMode="auto">
          <a:xfrm>
            <a:off x="2389538" y="3602659"/>
            <a:ext cx="846121" cy="371478"/>
          </a:xfrm>
          <a:prstGeom prst="rightArrow">
            <a:avLst>
              <a:gd name="adj1" fmla="val 50000"/>
              <a:gd name="adj2" fmla="val 76172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109" name="Text Box 11"/>
          <p:cNvSpPr txBox="1">
            <a:spLocks noChangeArrowheads="1"/>
          </p:cNvSpPr>
          <p:nvPr/>
        </p:nvSpPr>
        <p:spPr bwMode="auto">
          <a:xfrm>
            <a:off x="348599" y="4574496"/>
            <a:ext cx="2820003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u="sng" dirty="0" err="1">
                <a:solidFill>
                  <a:srgbClr val="000000"/>
                </a:solidFill>
                <a:latin typeface="Times New Roman" pitchFamily="18" charset="0"/>
              </a:rPr>
              <a:t>Rencana</a:t>
            </a:r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600" u="sng" dirty="0" err="1">
                <a:solidFill>
                  <a:srgbClr val="000000"/>
                </a:solidFill>
                <a:latin typeface="Times New Roman" pitchFamily="18" charset="0"/>
              </a:rPr>
              <a:t>perbaikan</a:t>
            </a:r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/</a:t>
            </a:r>
          </a:p>
          <a:p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Program </a:t>
            </a:r>
          </a:p>
          <a:p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improvement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389538" y="5460048"/>
            <a:ext cx="846121" cy="371478"/>
          </a:xfrm>
          <a:prstGeom prst="rightArrow">
            <a:avLst>
              <a:gd name="adj1" fmla="val 50000"/>
              <a:gd name="adj2" fmla="val 76172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D60AD-0512-480D-82BC-A29526C5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6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jurinnov.com/wp-content/uploads/2011/07/ediscovery-computer-forensics-case-study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" y="1714489"/>
            <a:ext cx="9900705" cy="51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714488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  <a:latin typeface="Arial Black" pitchFamily="34" charset="0"/>
              </a:rPr>
              <a:t>Case Study 3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3933" y="2060848"/>
            <a:ext cx="4385692" cy="1900238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id-ID" sz="2800" dirty="0"/>
              <a:t>Buatkan summary Report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inputan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</a:t>
            </a:r>
            <a:r>
              <a:rPr lang="id-ID" sz="2800" dirty="0"/>
              <a:t>Management Review dari data yang telah dipersiapkan</a:t>
            </a:r>
            <a:endParaRPr lang="en-US" sz="2800" dirty="0"/>
          </a:p>
        </p:txBody>
      </p:sp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6810375" y="5837280"/>
            <a:ext cx="2889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800" b="1" u="sng" dirty="0">
                <a:solidFill>
                  <a:srgbClr val="0070C0"/>
                </a:solidFill>
                <a:latin typeface="Times New Roman" pitchFamily="18" charset="0"/>
              </a:rPr>
              <a:t>Waktu : 15 Menit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628800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484" name="Picture 4" descr="http://cdn1-a.production.liputan6.static6.com/medias/840422/big/034267100_1427786715-15-min-ter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3" r="26284"/>
          <a:stretch/>
        </p:blipFill>
        <p:spPr bwMode="auto">
          <a:xfrm>
            <a:off x="7550528" y="4271067"/>
            <a:ext cx="1408943" cy="161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0EB16-37EE-4EF1-8D84-0D6EE558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6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32"/>
            <a:ext cx="9810750" cy="998538"/>
          </a:xfrm>
        </p:spPr>
        <p:txBody>
          <a:bodyPr/>
          <a:lstStyle/>
          <a:p>
            <a:pPr eaLnBrk="1" hangingPunct="1"/>
            <a:r>
              <a:rPr lang="nb-NO" altLang="en-US" sz="3033" dirty="0"/>
              <a:t>10.2  Ketidaksesuaian dan Tindakan Korektif</a:t>
            </a:r>
            <a:endParaRPr lang="en-US" altLang="en-US" sz="3033" dirty="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521586" y="1042137"/>
            <a:ext cx="3432704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termasuk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customer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1676797" y="1635258"/>
            <a:ext cx="0" cy="390392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 flipH="1">
            <a:off x="5029532" y="3248422"/>
            <a:ext cx="624284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8" name="Text Box 20"/>
          <p:cNvSpPr txBox="1">
            <a:spLocks noChangeArrowheads="1"/>
          </p:cNvSpPr>
          <p:nvPr/>
        </p:nvSpPr>
        <p:spPr bwMode="auto">
          <a:xfrm>
            <a:off x="5653818" y="3054941"/>
            <a:ext cx="4074749" cy="131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menghilangkan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sehingga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kasus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sama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ATAU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di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tempat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lain</a:t>
            </a:r>
          </a:p>
          <a:p>
            <a:pPr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89" name="Text Box 21"/>
          <p:cNvSpPr txBox="1">
            <a:spLocks noChangeArrowheads="1"/>
          </p:cNvSpPr>
          <p:nvPr/>
        </p:nvSpPr>
        <p:spPr bwMode="auto">
          <a:xfrm>
            <a:off x="5332173" y="4372933"/>
            <a:ext cx="4490376" cy="33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Evaluasi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diambil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90" name="Text Box 22"/>
          <p:cNvSpPr txBox="1">
            <a:spLocks noChangeArrowheads="1"/>
          </p:cNvSpPr>
          <p:nvPr/>
        </p:nvSpPr>
        <p:spPr bwMode="auto">
          <a:xfrm>
            <a:off x="5090583" y="6230180"/>
            <a:ext cx="5494734" cy="58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pada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SMM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simpan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Informasi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terdokumentasi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573" y="2076833"/>
            <a:ext cx="4465997" cy="4735940"/>
          </a:xfrm>
          <a:prstGeom prst="rect">
            <a:avLst/>
          </a:prstGeom>
        </p:spPr>
      </p:pic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4380314" y="4576270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175233" y="6558662"/>
            <a:ext cx="779065" cy="17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57056" y="5666171"/>
            <a:ext cx="4490376" cy="3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eaLnBrk="1" hangingPunct="1">
              <a:lnSpc>
                <a:spcPct val="105000"/>
              </a:lnSpc>
            </a:pP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Update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resiko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peluang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bila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diperlukan</a:t>
            </a:r>
            <a:r>
              <a:rPr lang="en-US" altLang="en-US" sz="1500" b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sz="1500" b="1" u="sng" dirty="0"/>
              <a:t>*</a:t>
            </a:r>
            <a:endParaRPr lang="en-US" sz="1500" b="1" i="1" u="sng" dirty="0">
              <a:solidFill>
                <a:srgbClr val="000000"/>
              </a:solidFill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 flipV="1">
            <a:off x="4621939" y="5867724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4561745" y="1609669"/>
            <a:ext cx="3012" cy="45459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5159" y="1103940"/>
            <a:ext cx="3449093" cy="175590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FE9EB-C721-49C6-9662-F2A9E4C3A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400F5-AFE0-46B7-BB2E-17BAB3A2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2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172" y="0"/>
            <a:ext cx="9908172" cy="118427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10.3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Peningkatan</a:t>
            </a:r>
            <a:r>
              <a:rPr lang="en-US" sz="39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900" b="1" dirty="0" err="1">
                <a:solidFill>
                  <a:schemeClr val="bg1">
                    <a:lumMod val="95000"/>
                  </a:schemeClr>
                </a:solidFill>
              </a:rPr>
              <a:t>Berkelanjutan</a:t>
            </a:r>
            <a:endParaRPr lang="en-US" sz="3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6328" y="1388572"/>
            <a:ext cx="4959350" cy="3792537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1950" i="1" dirty="0"/>
              <a:t>Perusahaan </a:t>
            </a:r>
            <a:r>
              <a:rPr lang="en-US" sz="1950" i="1" dirty="0" err="1"/>
              <a:t>harus</a:t>
            </a:r>
            <a:r>
              <a:rPr lang="en-US" sz="1950" i="1" dirty="0"/>
              <a:t> </a:t>
            </a:r>
            <a:r>
              <a:rPr lang="en-US" sz="1950" i="1" dirty="0" err="1"/>
              <a:t>melakukan</a:t>
            </a:r>
            <a:r>
              <a:rPr lang="en-US" sz="1950" i="1" dirty="0"/>
              <a:t> </a:t>
            </a:r>
            <a:r>
              <a:rPr lang="en-US" sz="1950" i="1" dirty="0" err="1"/>
              <a:t>peningkatan</a:t>
            </a:r>
            <a:r>
              <a:rPr lang="en-US" sz="1950" i="1" dirty="0"/>
              <a:t> </a:t>
            </a:r>
            <a:r>
              <a:rPr lang="en-US" sz="1950" i="1" dirty="0" err="1"/>
              <a:t>keefektifan</a:t>
            </a:r>
            <a:r>
              <a:rPr lang="en-US" sz="1950" i="1" dirty="0"/>
              <a:t> SMM </a:t>
            </a:r>
            <a:r>
              <a:rPr lang="en-US" sz="1950" i="1" dirty="0" err="1"/>
              <a:t>secara</a:t>
            </a:r>
            <a:r>
              <a:rPr lang="en-US" sz="1950" i="1" dirty="0"/>
              <a:t> </a:t>
            </a:r>
            <a:r>
              <a:rPr lang="en-US" sz="1950" i="1" dirty="0" err="1"/>
              <a:t>berkesinambungan</a:t>
            </a:r>
            <a:r>
              <a:rPr lang="en-US" sz="1950" i="1" dirty="0"/>
              <a:t>, </a:t>
            </a:r>
            <a:r>
              <a:rPr lang="en-US" sz="1950" i="1" dirty="0" err="1"/>
              <a:t>mencakup</a:t>
            </a:r>
            <a:r>
              <a:rPr lang="en-US" sz="1950" i="1" dirty="0"/>
              <a:t> : </a:t>
            </a:r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Peningkatan</a:t>
            </a:r>
            <a:r>
              <a:rPr lang="en-US" sz="1950" i="1" dirty="0"/>
              <a:t> </a:t>
            </a:r>
            <a:r>
              <a:rPr lang="en-US" sz="1950" i="1" dirty="0" err="1"/>
              <a:t>produk</a:t>
            </a:r>
            <a:r>
              <a:rPr lang="en-US" sz="1950" i="1" dirty="0"/>
              <a:t> </a:t>
            </a:r>
            <a:r>
              <a:rPr lang="en-US" sz="1950" i="1" dirty="0" err="1"/>
              <a:t>dan</a:t>
            </a:r>
            <a:r>
              <a:rPr lang="en-US" sz="1950" i="1" dirty="0"/>
              <a:t> </a:t>
            </a:r>
            <a:r>
              <a:rPr lang="en-US" sz="1950" i="1" dirty="0" err="1"/>
              <a:t>layanan</a:t>
            </a:r>
            <a:endParaRPr lang="en-US" sz="1950" i="1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Mengkoreksi</a:t>
            </a:r>
            <a:r>
              <a:rPr lang="en-US" sz="1950" i="1" dirty="0"/>
              <a:t>, </a:t>
            </a:r>
            <a:r>
              <a:rPr lang="en-US" sz="1950" i="1" dirty="0" err="1"/>
              <a:t>mencegah</a:t>
            </a:r>
            <a:r>
              <a:rPr lang="en-US" sz="1950" i="1" dirty="0"/>
              <a:t> </a:t>
            </a:r>
            <a:r>
              <a:rPr lang="en-US" sz="1950" i="1" dirty="0" err="1"/>
              <a:t>atau</a:t>
            </a:r>
            <a:r>
              <a:rPr lang="en-US" sz="1950" i="1" dirty="0"/>
              <a:t> </a:t>
            </a:r>
            <a:r>
              <a:rPr lang="en-US" sz="1950" i="1" dirty="0" err="1"/>
              <a:t>mengurangi</a:t>
            </a:r>
            <a:r>
              <a:rPr lang="en-US" sz="1950" i="1" dirty="0"/>
              <a:t> </a:t>
            </a:r>
            <a:r>
              <a:rPr lang="en-US" sz="1950" i="1" dirty="0" err="1"/>
              <a:t>efek</a:t>
            </a:r>
            <a:r>
              <a:rPr lang="en-US" sz="1950" i="1" dirty="0"/>
              <a:t> yang </a:t>
            </a:r>
            <a:r>
              <a:rPr lang="en-US" sz="1950" i="1" dirty="0" err="1"/>
              <a:t>tidak</a:t>
            </a:r>
            <a:r>
              <a:rPr lang="en-US" sz="1950" i="1" dirty="0"/>
              <a:t> </a:t>
            </a:r>
            <a:r>
              <a:rPr lang="en-US" sz="1950" i="1" dirty="0" err="1"/>
              <a:t>diinginkan</a:t>
            </a:r>
            <a:endParaRPr lang="en-US" sz="1950" i="1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950" i="1" dirty="0" err="1"/>
              <a:t>Meningkatkan</a:t>
            </a:r>
            <a:r>
              <a:rPr lang="en-US" sz="1950" i="1" dirty="0"/>
              <a:t> </a:t>
            </a:r>
            <a:r>
              <a:rPr lang="en-US" sz="1950" i="1" dirty="0" err="1"/>
              <a:t>kinerja</a:t>
            </a:r>
            <a:r>
              <a:rPr lang="en-US" sz="1950" i="1" dirty="0"/>
              <a:t> </a:t>
            </a:r>
            <a:r>
              <a:rPr lang="en-US" sz="1950" i="1" dirty="0" err="1"/>
              <a:t>dan</a:t>
            </a:r>
            <a:r>
              <a:rPr lang="en-US" sz="1950" i="1" dirty="0"/>
              <a:t> </a:t>
            </a:r>
            <a:r>
              <a:rPr lang="en-US" sz="1950" i="1" dirty="0" err="1"/>
              <a:t>efektifitas</a:t>
            </a:r>
            <a:r>
              <a:rPr lang="en-US" sz="1950" i="1" dirty="0"/>
              <a:t> </a:t>
            </a:r>
            <a:r>
              <a:rPr lang="en-US" sz="1950" i="1" dirty="0" err="1"/>
              <a:t>sistem</a:t>
            </a:r>
            <a:r>
              <a:rPr lang="en-US" sz="1950" i="1" dirty="0"/>
              <a:t> </a:t>
            </a:r>
            <a:r>
              <a:rPr lang="en-US" sz="1950" i="1" dirty="0" err="1"/>
              <a:t>manajemen</a:t>
            </a:r>
            <a:r>
              <a:rPr lang="en-US" sz="1950" i="1" dirty="0"/>
              <a:t> </a:t>
            </a:r>
            <a:r>
              <a:rPr lang="en-US" sz="1950" i="1" dirty="0" err="1"/>
              <a:t>mutu</a:t>
            </a:r>
            <a:r>
              <a:rPr lang="en-US" sz="1950" i="1" dirty="0"/>
              <a:t> (</a:t>
            </a:r>
            <a:r>
              <a:rPr lang="en-US" sz="1950" i="1" dirty="0" err="1"/>
              <a:t>hasil</a:t>
            </a:r>
            <a:r>
              <a:rPr lang="en-US" sz="1950" i="1" dirty="0"/>
              <a:t> output </a:t>
            </a:r>
            <a:r>
              <a:rPr lang="en-US" sz="1950" i="1" dirty="0" err="1"/>
              <a:t>tinjauan</a:t>
            </a:r>
            <a:r>
              <a:rPr lang="en-US" sz="1950" i="1" dirty="0"/>
              <a:t> </a:t>
            </a:r>
            <a:r>
              <a:rPr lang="en-US" sz="1950" i="1" dirty="0" err="1"/>
              <a:t>manajemen</a:t>
            </a:r>
            <a:r>
              <a:rPr lang="en-US" sz="1950" i="1" dirty="0"/>
              <a:t>)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43396"/>
              </p:ext>
            </p:extLst>
          </p:nvPr>
        </p:nvGraphicFramePr>
        <p:xfrm>
          <a:off x="1045357" y="4161698"/>
          <a:ext cx="4720862" cy="2364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 err="1">
                          <a:solidFill>
                            <a:srgbClr val="000000"/>
                          </a:solidFill>
                          <a:latin typeface="+mj-lt"/>
                        </a:rPr>
                        <a:t>Inovation</a:t>
                      </a:r>
                      <a:endParaRPr lang="en-US" sz="1400" b="1" u="sng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Membuat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atau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competitor</a:t>
                      </a:r>
                      <a:endParaRPr lang="id-ID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Continuous improvement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Mencapai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sesuatu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baik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0" indent="115888" eaLnBrk="0" hangingPunct="0"/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8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Corrective action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untuk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mengatasi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masalah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terjadi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terhadap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115888" indent="-115888" eaLnBrk="0" hangingPunct="0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  target yang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tidak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tercapai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6636" y="4857540"/>
            <a:ext cx="619129" cy="1625215"/>
          </a:xfrm>
          <a:prstGeom prst="upArrow">
            <a:avLst>
              <a:gd name="adj1" fmla="val 50000"/>
              <a:gd name="adj2" fmla="val 73529"/>
            </a:avLst>
          </a:prstGeom>
          <a:solidFill>
            <a:schemeClr val="accent1">
              <a:lumMod val="75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00374" name="WordArt 10"/>
          <p:cNvSpPr>
            <a:spLocks noChangeArrowheads="1" noChangeShapeType="1" noTextEdit="1"/>
          </p:cNvSpPr>
          <p:nvPr/>
        </p:nvSpPr>
        <p:spPr bwMode="auto">
          <a:xfrm>
            <a:off x="658403" y="5802381"/>
            <a:ext cx="26828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Not</a:t>
            </a:r>
          </a:p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OK</a:t>
            </a:r>
          </a:p>
        </p:txBody>
      </p:sp>
      <p:sp>
        <p:nvSpPr>
          <p:cNvPr id="100375" name="WordArt 11"/>
          <p:cNvSpPr>
            <a:spLocks noChangeArrowheads="1" noChangeShapeType="1" noTextEdit="1"/>
          </p:cNvSpPr>
          <p:nvPr/>
        </p:nvSpPr>
        <p:spPr bwMode="auto">
          <a:xfrm>
            <a:off x="658405" y="4904647"/>
            <a:ext cx="227013" cy="1857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 Black"/>
              </a:rPr>
              <a:t>OK</a:t>
            </a:r>
          </a:p>
        </p:txBody>
      </p:sp>
      <p:sp>
        <p:nvSpPr>
          <p:cNvPr id="100376" name="Text Box 17"/>
          <p:cNvSpPr txBox="1">
            <a:spLocks noChangeArrowheads="1"/>
          </p:cNvSpPr>
          <p:nvPr/>
        </p:nvSpPr>
        <p:spPr bwMode="auto">
          <a:xfrm>
            <a:off x="307422" y="2968496"/>
            <a:ext cx="472082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600" u="sng" dirty="0">
                <a:latin typeface="Times New Roman" pitchFamily="18" charset="0"/>
              </a:rPr>
              <a:t>Continuous Improvement </a:t>
            </a:r>
            <a:r>
              <a:rPr lang="en-US" sz="2600" u="sng" dirty="0" err="1">
                <a:latin typeface="Times New Roman" pitchFamily="18" charset="0"/>
              </a:rPr>
              <a:t>vs</a:t>
            </a:r>
            <a:r>
              <a:rPr lang="en-US" sz="2600" u="sng" dirty="0">
                <a:latin typeface="Times New Roman" pitchFamily="18" charset="0"/>
              </a:rPr>
              <a:t> Corrective Action </a:t>
            </a:r>
          </a:p>
        </p:txBody>
      </p:sp>
      <p:sp>
        <p:nvSpPr>
          <p:cNvPr id="100377" name="AutoShape 12"/>
          <p:cNvSpPr>
            <a:spLocks/>
          </p:cNvSpPr>
          <p:nvPr/>
        </p:nvSpPr>
        <p:spPr bwMode="auto">
          <a:xfrm>
            <a:off x="967968" y="4365104"/>
            <a:ext cx="232172" cy="1006078"/>
          </a:xfrm>
          <a:prstGeom prst="leftBrace">
            <a:avLst>
              <a:gd name="adj1" fmla="val 95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sp>
        <p:nvSpPr>
          <p:cNvPr id="100378" name="AutoShape 12"/>
          <p:cNvSpPr>
            <a:spLocks/>
          </p:cNvSpPr>
          <p:nvPr/>
        </p:nvSpPr>
        <p:spPr bwMode="auto">
          <a:xfrm>
            <a:off x="967968" y="5589240"/>
            <a:ext cx="232172" cy="773906"/>
          </a:xfrm>
          <a:prstGeom prst="leftBrace">
            <a:avLst>
              <a:gd name="adj1" fmla="val 95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sp>
        <p:nvSpPr>
          <p:cNvPr id="3" name="Rectangle 2"/>
          <p:cNvSpPr/>
          <p:nvPr/>
        </p:nvSpPr>
        <p:spPr>
          <a:xfrm>
            <a:off x="6033120" y="5023816"/>
            <a:ext cx="3721769" cy="1292662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Contoh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mencakup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korektif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berkelanjutan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terobosan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perubahan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inovasi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re -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19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6672" y="1124744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24" name="Picture 4" descr="https://cimx.files.wordpress.com/2013/11/toolbox-guy-web-112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45" y="1548908"/>
            <a:ext cx="1197025" cy="15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www.datadogs.nl/files/algemeen/Foto_Plan-do-check-a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854" l="0" r="100000">
                        <a14:foregroundMark x1="7118" y1="46042" x2="7118" y2="46042"/>
                        <a14:foregroundMark x1="8266" y1="50000" x2="8266" y2="50000"/>
                        <a14:foregroundMark x1="8726" y1="52812" x2="8726" y2="52812"/>
                        <a14:foregroundMark x1="9989" y1="37083" x2="9989" y2="37083"/>
                        <a14:foregroundMark x1="11481" y1="33542" x2="11481" y2="33542"/>
                        <a14:foregroundMark x1="11711" y1="30104" x2="11711" y2="30104"/>
                        <a14:foregroundMark x1="17681" y1="22708" x2="17681" y2="22708"/>
                        <a14:foregroundMark x1="20321" y1="19167" x2="20321" y2="19167"/>
                        <a14:foregroundMark x1="24914" y1="17604" x2="24914" y2="17604"/>
                        <a14:foregroundMark x1="27095" y1="16354" x2="27095" y2="16354"/>
                        <a14:foregroundMark x1="31688" y1="14375" x2="31688" y2="14375"/>
                        <a14:foregroundMark x1="37199" y1="11979" x2="37199" y2="11979"/>
                        <a14:foregroundMark x1="46383" y1="10417" x2="46383" y2="10417"/>
                        <a14:foregroundMark x1="73823" y1="45625" x2="73823" y2="45625"/>
                        <a14:foregroundMark x1="78875" y1="47083" x2="78875" y2="47083"/>
                        <a14:foregroundMark x1="81286" y1="64792" x2="81286" y2="64792"/>
                        <a14:foregroundMark x1="61309" y1="70521" x2="61309" y2="70521"/>
                        <a14:foregroundMark x1="55454" y1="70104" x2="55454" y2="70104"/>
                        <a14:foregroundMark x1="63375" y1="70521" x2="63375" y2="70521"/>
                        <a14:foregroundMark x1="67738" y1="69583" x2="67738" y2="69583"/>
                        <a14:foregroundMark x1="72790" y1="70729" x2="72790" y2="70729"/>
                        <a14:foregroundMark x1="65557" y1="66979" x2="65557" y2="66979"/>
                        <a14:foregroundMark x1="56716" y1="67917" x2="56716" y2="67917"/>
                        <a14:foregroundMark x1="70379" y1="68333" x2="70379" y2="68333"/>
                        <a14:foregroundMark x1="56716" y1="66979" x2="56716" y2="66979"/>
                        <a14:foregroundMark x1="51665" y1="68958" x2="51665" y2="68958"/>
                        <a14:foregroundMark x1="52813" y1="75729" x2="52813" y2="75729"/>
                        <a14:foregroundMark x1="57635" y1="75104" x2="57635" y2="75104"/>
                        <a14:foregroundMark x1="57176" y1="55000" x2="57176" y2="55000"/>
                        <a14:foregroundMark x1="44891" y1="35104" x2="44891" y2="35104"/>
                        <a14:foregroundMark x1="50861" y1="33125" x2="50861" y2="33125"/>
                        <a14:foregroundMark x1="40069" y1="33333" x2="40069" y2="33333"/>
                        <a14:foregroundMark x1="36510" y1="32500" x2="36510" y2="32500"/>
                        <a14:foregroundMark x1="35247" y1="36250" x2="35247" y2="36250"/>
                        <a14:foregroundMark x1="48450" y1="34688" x2="48450" y2="34688"/>
                        <a14:foregroundMark x1="46843" y1="31563" x2="46843" y2="31563"/>
                        <a14:foregroundMark x1="49483" y1="30521" x2="49483" y2="30521"/>
                        <a14:foregroundMark x1="38921" y1="30938" x2="38921" y2="30938"/>
                        <a14:foregroundMark x1="37428" y1="57604" x2="37428" y2="57604"/>
                        <a14:foregroundMark x1="31917" y1="57188" x2="31917" y2="57188"/>
                        <a14:foregroundMark x1="48220" y1="39271" x2="48220" y2="39271"/>
                        <a14:foregroundMark x1="58094" y1="63333" x2="58898" y2="62813"/>
                        <a14:foregroundMark x1="87026" y1="53021" x2="87026" y2="53021"/>
                        <a14:foregroundMark x1="84386" y1="60833" x2="84386" y2="60833"/>
                        <a14:foregroundMark x1="79564" y1="69792" x2="79564" y2="69792"/>
                        <a14:foregroundMark x1="65557" y1="78542" x2="65557" y2="78542"/>
                        <a14:foregroundMark x1="65786" y1="69583" x2="65786" y2="69583"/>
                        <a14:foregroundMark x1="62342" y1="68333" x2="62342" y2="68333"/>
                        <a14:foregroundMark x1="59587" y1="68125" x2="59587" y2="68125"/>
                        <a14:foregroundMark x1="73134" y1="68750" x2="73134" y2="68750"/>
                        <a14:foregroundMark x1="73708" y1="68125" x2="73708" y2="68125"/>
                        <a14:foregroundMark x1="70953" y1="74063" x2="70953" y2="74063"/>
                        <a14:foregroundMark x1="68312" y1="77917" x2="68312" y2="77917"/>
                        <a14:foregroundMark x1="52583" y1="78750" x2="52583" y2="78750"/>
                        <a14:foregroundMark x1="61998" y1="79583" x2="61998" y2="79583"/>
                        <a14:foregroundMark x1="53157" y1="51458" x2="53157" y2="51458"/>
                        <a14:foregroundMark x1="54420" y1="50313" x2="54420" y2="50313"/>
                        <a14:foregroundMark x1="57520" y1="53021" x2="57520" y2="53021"/>
                        <a14:foregroundMark x1="55109" y1="55625" x2="55109" y2="55625"/>
                        <a14:foregroundMark x1="71527" y1="46979" x2="71527" y2="46979"/>
                        <a14:foregroundMark x1="47991" y1="48125" x2="47991" y2="48125"/>
                        <a14:foregroundMark x1="20781" y1="49375" x2="20781" y2="49375"/>
                        <a14:foregroundMark x1="26751" y1="33750" x2="26751" y2="33750"/>
                        <a14:foregroundMark x1="46383" y1="23646" x2="46383" y2="23646"/>
                        <a14:foregroundMark x1="36051" y1="33750" x2="36051" y2="33750"/>
                        <a14:foregroundMark x1="27784" y1="54792" x2="27784" y2="54792"/>
                        <a14:foregroundMark x1="50976" y1="24896" x2="50976" y2="24896"/>
                        <a14:foregroundMark x1="54191" y1="35833" x2="54191" y2="35833"/>
                        <a14:foregroundMark x1="52124" y1="40104" x2="52124" y2="40104"/>
                        <a14:foregroundMark x1="43398" y1="41354" x2="43398" y2="41354"/>
                        <a14:foregroundMark x1="33525" y1="41875" x2="33525" y2="41875"/>
                        <a14:foregroundMark x1="26177" y1="43958" x2="26177" y2="43958"/>
                        <a14:foregroundMark x1="76234" y1="44271" x2="76234" y2="44271"/>
                        <a14:foregroundMark x1="56372" y1="32083" x2="55454" y2="32083"/>
                        <a14:foregroundMark x1="79564" y1="69167" x2="79564" y2="69167"/>
                        <a14:foregroundMark x1="79908" y1="68438" x2="79908" y2="68438"/>
                        <a14:foregroundMark x1="80138" y1="68021" x2="80138" y2="68021"/>
                        <a14:foregroundMark x1="80367" y1="67188" x2="80367" y2="67188"/>
                        <a14:foregroundMark x1="80482" y1="66146" x2="80482" y2="66146"/>
                        <a14:foregroundMark x1="80712" y1="65417" x2="80712" y2="65417"/>
                        <a14:foregroundMark x1="80482" y1="65208" x2="80482" y2="65208"/>
                        <a14:foregroundMark x1="78875" y1="65000" x2="78875" y2="65000"/>
                        <a14:foregroundMark x1="78645" y1="65000" x2="78645" y2="65000"/>
                        <a14:foregroundMark x1="45121" y1="40104" x2="45121" y2="40104"/>
                        <a14:foregroundMark x1="43054" y1="40104" x2="43054" y2="40104"/>
                        <a14:foregroundMark x1="42595" y1="39792" x2="42595" y2="39792"/>
                        <a14:foregroundMark x1="42135" y1="39792" x2="42135" y2="39792"/>
                        <a14:foregroundMark x1="41102" y1="39583" x2="41102" y2="39583"/>
                        <a14:foregroundMark x1="40987" y1="39375" x2="40987" y2="39375"/>
                        <a14:foregroundMark x1="40413" y1="39375" x2="40413" y2="39375"/>
                        <a14:foregroundMark x1="39150" y1="39375" x2="39150" y2="39375"/>
                        <a14:foregroundMark x1="38921" y1="39375" x2="38921" y2="39375"/>
                        <a14:foregroundMark x1="37199" y1="40104" x2="37199" y2="40104"/>
                        <a14:foregroundMark x1="37199" y1="40104" x2="37199" y2="40104"/>
                        <a14:foregroundMark x1="34443" y1="40104" x2="34443" y2="40104"/>
                        <a14:foregroundMark x1="31573" y1="38958" x2="31573" y2="38958"/>
                        <a14:foregroundMark x1="32606" y1="36667" x2="32606" y2="36667"/>
                        <a14:foregroundMark x1="32606" y1="34583" x2="32606" y2="34583"/>
                        <a14:foregroundMark x1="56716" y1="47604" x2="56716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66" y="1435011"/>
            <a:ext cx="1477937" cy="16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458A1-D23F-45EF-BAC7-B4A9ECF68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4F87D-B185-498C-B197-26581894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4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storageswiss.files.wordpress.com/2014/09/3d-man-tired-slow-time-waster.jpg?w=2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4" y="3068734"/>
            <a:ext cx="2390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714488"/>
          </a:xfrm>
          <a:solidFill>
            <a:srgbClr val="7030A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Black" pitchFamily="34" charset="0"/>
              </a:rPr>
              <a:t>Case Study 4</a:t>
            </a:r>
          </a:p>
        </p:txBody>
      </p:sp>
      <p:pic>
        <p:nvPicPr>
          <p:cNvPr id="7987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00768"/>
            <a:ext cx="1373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303315" y="5693186"/>
            <a:ext cx="21133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2000" b="1" u="sng" dirty="0">
                <a:solidFill>
                  <a:srgbClr val="0070C0"/>
                </a:solidFill>
                <a:latin typeface="Times New Roman" pitchFamily="18" charset="0"/>
              </a:rPr>
              <a:t>30</a:t>
            </a:r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20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488" y="2433958"/>
            <a:ext cx="8738212" cy="3629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?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? </a:t>
            </a:r>
          </a:p>
          <a:p>
            <a:pPr marL="0" indent="0">
              <a:buNone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-16672" y="1628800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F67CA-2DDA-4D2A-B163-7BA81BD2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48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0CE4B-289C-4CFD-BCE8-EB1C4AB7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98641" y="494904"/>
            <a:ext cx="3489080" cy="1055077"/>
          </a:xfrm>
        </p:spPr>
        <p:txBody>
          <a:bodyPr/>
          <a:lstStyle/>
          <a:p>
            <a:pPr algn="l"/>
            <a:r>
              <a:rPr lang="id-ID" sz="3200" dirty="0"/>
              <a:t>Where</a:t>
            </a:r>
            <a:br>
              <a:rPr lang="en-US" sz="2000" dirty="0"/>
            </a:br>
            <a:r>
              <a:rPr lang="id-ID" sz="5400" b="1" dirty="0">
                <a:solidFill>
                  <a:srgbClr val="FF0000"/>
                </a:solidFill>
              </a:rPr>
              <a:t>ARE you </a:t>
            </a:r>
            <a:r>
              <a:rPr lang="id-ID" sz="5400" dirty="0"/>
              <a:t>?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68223" y="1987978"/>
            <a:ext cx="4086957" cy="2110154"/>
          </a:xfrm>
        </p:spPr>
        <p:txBody>
          <a:bodyPr/>
          <a:lstStyle/>
          <a:p>
            <a:r>
              <a:rPr lang="id-ID" dirty="0"/>
              <a:t>Perusahaan Anda s</a:t>
            </a:r>
            <a:r>
              <a:rPr lang="en-US" dirty="0" err="1"/>
              <a:t>udah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di </a:t>
            </a:r>
            <a:r>
              <a:rPr lang="en-US" b="1" dirty="0">
                <a:solidFill>
                  <a:srgbClr val="002060"/>
                </a:solidFill>
              </a:rPr>
              <a:t>Era </a:t>
            </a:r>
            <a:r>
              <a:rPr lang="en-US" b="1" dirty="0" err="1">
                <a:solidFill>
                  <a:srgbClr val="002060"/>
                </a:solidFill>
              </a:rPr>
              <a:t>Mana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??</a:t>
            </a:r>
          </a:p>
        </p:txBody>
      </p:sp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798641" y="3827590"/>
            <a:ext cx="1620715" cy="546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id-ID" sz="1477"/>
              <a:t>ERA  1</a:t>
            </a:r>
          </a:p>
          <a:p>
            <a:r>
              <a:rPr lang="id-ID" sz="1477"/>
              <a:t>Focus produksi</a:t>
            </a:r>
          </a:p>
        </p:txBody>
      </p:sp>
      <p:sp>
        <p:nvSpPr>
          <p:cNvPr id="55301" name="TextBox 7"/>
          <p:cNvSpPr txBox="1">
            <a:spLocks noChangeArrowheads="1"/>
          </p:cNvSpPr>
          <p:nvPr/>
        </p:nvSpPr>
        <p:spPr bwMode="auto">
          <a:xfrm>
            <a:off x="2579077" y="3824659"/>
            <a:ext cx="2111620" cy="546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2</a:t>
            </a:r>
          </a:p>
          <a:p>
            <a:pPr algn="ctr"/>
            <a:r>
              <a:rPr lang="id-ID" sz="1477"/>
              <a:t>Pengecekan Produk</a:t>
            </a:r>
          </a:p>
        </p:txBody>
      </p:sp>
      <p:sp>
        <p:nvSpPr>
          <p:cNvPr id="55302" name="TextBox 8"/>
          <p:cNvSpPr txBox="1">
            <a:spLocks noChangeArrowheads="1"/>
          </p:cNvSpPr>
          <p:nvPr/>
        </p:nvSpPr>
        <p:spPr bwMode="auto">
          <a:xfrm>
            <a:off x="4821120" y="3827590"/>
            <a:ext cx="2176097" cy="546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3</a:t>
            </a:r>
          </a:p>
          <a:p>
            <a:pPr algn="ctr"/>
            <a:r>
              <a:rPr lang="en-US" sz="1477"/>
              <a:t>Tindakan perbaikan </a:t>
            </a:r>
            <a:endParaRPr lang="id-ID" sz="1477"/>
          </a:p>
        </p:txBody>
      </p:sp>
      <p:sp>
        <p:nvSpPr>
          <p:cNvPr id="55303" name="TextBox 9"/>
          <p:cNvSpPr txBox="1">
            <a:spLocks noChangeArrowheads="1"/>
          </p:cNvSpPr>
          <p:nvPr/>
        </p:nvSpPr>
        <p:spPr bwMode="auto">
          <a:xfrm>
            <a:off x="7129097" y="3824659"/>
            <a:ext cx="2176096" cy="546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4</a:t>
            </a:r>
          </a:p>
          <a:p>
            <a:pPr algn="ctr"/>
            <a:r>
              <a:rPr lang="en-US" sz="1477"/>
              <a:t>Tindakan pencegahan </a:t>
            </a:r>
            <a:endParaRPr lang="id-ID" sz="1477"/>
          </a:p>
        </p:txBody>
      </p:sp>
      <p:cxnSp>
        <p:nvCxnSpPr>
          <p:cNvPr id="16" name="Straight Arrow Connector 15"/>
          <p:cNvCxnSpPr>
            <a:endCxn id="55300" idx="2"/>
          </p:cNvCxnSpPr>
          <p:nvPr/>
        </p:nvCxnSpPr>
        <p:spPr>
          <a:xfrm flipV="1">
            <a:off x="1589948" y="4374535"/>
            <a:ext cx="19051" cy="9008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5301" idx="2"/>
          </p:cNvCxnSpPr>
          <p:nvPr/>
        </p:nvCxnSpPr>
        <p:spPr>
          <a:xfrm flipH="1">
            <a:off x="3634155" y="4371604"/>
            <a:ext cx="732" cy="90378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5302" idx="2"/>
          </p:cNvCxnSpPr>
          <p:nvPr/>
        </p:nvCxnSpPr>
        <p:spPr>
          <a:xfrm flipH="1" flipV="1">
            <a:off x="5909169" y="4374530"/>
            <a:ext cx="15753" cy="8979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55303" idx="2"/>
          </p:cNvCxnSpPr>
          <p:nvPr/>
        </p:nvCxnSpPr>
        <p:spPr>
          <a:xfrm flipV="1">
            <a:off x="8217145" y="4371604"/>
            <a:ext cx="0" cy="903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880697" y="5027740"/>
            <a:ext cx="8502162" cy="1055077"/>
          </a:xfrm>
          <a:prstGeom prst="rightArrow">
            <a:avLst>
              <a:gd name="adj1" fmla="val 50000"/>
              <a:gd name="adj2" fmla="val 57164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2" name="TextBox 11"/>
          <p:cNvSpPr txBox="1"/>
          <p:nvPr/>
        </p:nvSpPr>
        <p:spPr>
          <a:xfrm>
            <a:off x="3738565" y="5411459"/>
            <a:ext cx="1784463" cy="3481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1662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EVOLUSI MUTU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602" y="1775022"/>
            <a:ext cx="3080792" cy="4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98" y="264985"/>
            <a:ext cx="3608629" cy="229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8D52-B0DE-43A1-9FF1-92E9FFE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9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85" y="118709"/>
            <a:ext cx="8229600" cy="1055077"/>
          </a:xfrm>
        </p:spPr>
        <p:txBody>
          <a:bodyPr>
            <a:normAutofit/>
          </a:bodyPr>
          <a:lstStyle/>
          <a:p>
            <a:r>
              <a:rPr lang="en-US" sz="2954" u="sng" dirty="0"/>
              <a:t>Why Preventive ? Why Risk Management ?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77870" y="3857639"/>
            <a:ext cx="5613889" cy="65942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4394688" y="4265022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Masalah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7348903" y="3725760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Waktu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974985" y="3368923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Corrective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667005" y="3368923"/>
            <a:ext cx="23739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Preventive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393160" y="2708920"/>
            <a:ext cx="2592287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Analisa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776536" y="2638334"/>
            <a:ext cx="2808312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Identifikasi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“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” 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terjadinya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 </a:t>
            </a: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85851" y="5325954"/>
            <a:ext cx="1846385" cy="3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718288" y="3869362"/>
            <a:ext cx="14654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792170" y="4265022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“Potensi” </a:t>
            </a:r>
            <a:r>
              <a:rPr lang="en-US" sz="1662" dirty="0" err="1">
                <a:latin typeface="Berlin Sans FB" pitchFamily="34" charset="0"/>
              </a:rPr>
              <a:t>Masalah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535116" y="4675324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365739" y="5320098"/>
            <a:ext cx="2505808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Risk </a:t>
            </a: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FMEA, HIRADC, IAD, Budgeting, marketing research/ statisti</a:t>
            </a: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4645270" y="4660670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512402" y="4067921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646002" y="4132398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 descr="C:\Users\Agus Wahyudi\Pictures\3D man\sol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4115533"/>
            <a:ext cx="2127738" cy="1828800"/>
          </a:xfrm>
          <a:prstGeom prst="rect">
            <a:avLst/>
          </a:prstGeom>
          <a:noFill/>
        </p:spPr>
      </p:pic>
      <p:sp>
        <p:nvSpPr>
          <p:cNvPr id="27" name="Curved Right Arrow 26"/>
          <p:cNvSpPr/>
          <p:nvPr/>
        </p:nvSpPr>
        <p:spPr>
          <a:xfrm rot="5400000">
            <a:off x="4724400" y="1839061"/>
            <a:ext cx="422030" cy="2778369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938" y="1085130"/>
            <a:ext cx="8510954" cy="603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dirty="0" err="1"/>
              <a:t>Tindakan</a:t>
            </a:r>
            <a:r>
              <a:rPr lang="en-US" sz="1662" dirty="0"/>
              <a:t> </a:t>
            </a:r>
            <a:r>
              <a:rPr lang="en-US" sz="1662" dirty="0" err="1"/>
              <a:t>Perbaikan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terlambat</a:t>
            </a:r>
            <a:r>
              <a:rPr lang="en-US" sz="1662" dirty="0"/>
              <a:t>  </a:t>
            </a:r>
          </a:p>
          <a:p>
            <a:r>
              <a:rPr lang="en-US" sz="1662" dirty="0" err="1"/>
              <a:t>Masalah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terjadi</a:t>
            </a:r>
            <a:r>
              <a:rPr lang="en-US" sz="1662" dirty="0"/>
              <a:t> </a:t>
            </a:r>
            <a:r>
              <a:rPr lang="en-US" sz="1662" dirty="0">
                <a:sym typeface="Wingdings" pitchFamily="2" charset="2"/>
              </a:rPr>
              <a:t>  </a:t>
            </a:r>
            <a:r>
              <a:rPr lang="en-US" sz="1662" u="sng" dirty="0" err="1">
                <a:sym typeface="Wingdings" pitchFamily="2" charset="2"/>
              </a:rPr>
              <a:t>Ilmu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berkembang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ke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arah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Pencegahan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mencegah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masalah</a:t>
            </a:r>
            <a:r>
              <a:rPr lang="en-US" sz="1662" dirty="0">
                <a:sym typeface="Wingdings" pitchFamily="2" charset="2"/>
              </a:rPr>
              <a:t> </a:t>
            </a:r>
            <a:endParaRPr lang="en-US" sz="1662" dirty="0"/>
          </a:p>
        </p:txBody>
      </p:sp>
      <p:sp>
        <p:nvSpPr>
          <p:cNvPr id="29" name="TextBox 28"/>
          <p:cNvSpPr txBox="1"/>
          <p:nvPr/>
        </p:nvSpPr>
        <p:spPr>
          <a:xfrm>
            <a:off x="2518664" y="2075723"/>
            <a:ext cx="5365379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77" b="1" u="sng" dirty="0" err="1"/>
              <a:t>Tindakan</a:t>
            </a:r>
            <a:r>
              <a:rPr lang="en-US" sz="1477" b="1" u="sng" dirty="0"/>
              <a:t> </a:t>
            </a:r>
            <a:r>
              <a:rPr lang="en-US" sz="1477" b="1" u="sng" dirty="0" err="1"/>
              <a:t>setelah</a:t>
            </a:r>
            <a:r>
              <a:rPr lang="en-US" sz="1477" b="1" u="sng" dirty="0"/>
              <a:t> </a:t>
            </a:r>
            <a:r>
              <a:rPr lang="en-US" sz="1477" b="1" dirty="0" err="1"/>
              <a:t>kejadian</a:t>
            </a:r>
            <a:r>
              <a:rPr lang="en-US" sz="1477" b="1" u="sng" dirty="0"/>
              <a:t> </a:t>
            </a:r>
            <a:r>
              <a:rPr lang="en-US" sz="1477" b="1" dirty="0">
                <a:sym typeface="Wingdings" pitchFamily="2" charset="2"/>
              </a:rPr>
              <a:t> </a:t>
            </a:r>
            <a:r>
              <a:rPr lang="en-US" sz="1477" b="1" u="sng" dirty="0" err="1">
                <a:sym typeface="Wingdings" pitchFamily="2" charset="2"/>
              </a:rPr>
              <a:t>Tindakan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u="sng" dirty="0" err="1">
                <a:sym typeface="Wingdings" pitchFamily="2" charset="2"/>
              </a:rPr>
              <a:t>Sebelum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dirty="0" err="1"/>
              <a:t>kejadian</a:t>
            </a:r>
            <a:r>
              <a:rPr lang="en-US" sz="1477" b="1" dirty="0"/>
              <a:t>  </a:t>
            </a:r>
          </a:p>
        </p:txBody>
      </p:sp>
      <p:pic>
        <p:nvPicPr>
          <p:cNvPr id="30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5867" y="5890847"/>
            <a:ext cx="1602627" cy="48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9DD013B-C759-4181-A7D2-37ADBFE8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8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7178" y="1424222"/>
            <a:ext cx="7998967" cy="4419935"/>
            <a:chOff x="642910" y="1500174"/>
            <a:chExt cx="7215238" cy="3974730"/>
          </a:xfrm>
        </p:grpSpPr>
        <p:sp>
          <p:nvSpPr>
            <p:cNvPr id="41994" name="TextBox 7"/>
            <p:cNvSpPr txBox="1">
              <a:spLocks noChangeArrowheads="1"/>
            </p:cNvSpPr>
            <p:nvPr/>
          </p:nvSpPr>
          <p:spPr bwMode="auto">
            <a:xfrm>
              <a:off x="4889635" y="4997466"/>
              <a:ext cx="2900851" cy="47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u="sng">
                  <a:latin typeface="Arial" panose="020B0604020202020204" pitchFamily="34" charset="0"/>
                </a:rPr>
                <a:t>Meningkatkan Sistem Pencegahan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Untuk mengurangi kesalahan</a:t>
              </a:r>
            </a:p>
          </p:txBody>
        </p:sp>
        <p:sp>
          <p:nvSpPr>
            <p:cNvPr id="41995" name="TextBox 10"/>
            <p:cNvSpPr txBox="1">
              <a:spLocks noChangeArrowheads="1"/>
            </p:cNvSpPr>
            <p:nvPr/>
          </p:nvSpPr>
          <p:spPr bwMode="auto">
            <a:xfrm>
              <a:off x="1457084" y="4997466"/>
              <a:ext cx="2302231" cy="47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u="sng">
                  <a:latin typeface="Arial" panose="020B0604020202020204" pitchFamily="34" charset="0"/>
                </a:rPr>
                <a:t>Sistem Pencegahan Lemah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Biaya kesalahan tinggi</a:t>
              </a:r>
            </a:p>
          </p:txBody>
        </p:sp>
        <p:pic>
          <p:nvPicPr>
            <p:cNvPr id="4199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" y="1500174"/>
              <a:ext cx="7215238" cy="342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0592" y="438150"/>
            <a:ext cx="6686550" cy="765572"/>
          </a:xfrm>
        </p:spPr>
        <p:txBody>
          <a:bodyPr/>
          <a:lstStyle/>
          <a:p>
            <a:pPr eaLnBrk="1" hangingPunct="1"/>
            <a:r>
              <a:rPr lang="en-US" altLang="en-US" sz="2215" dirty="0" err="1"/>
              <a:t>Beralih</a:t>
            </a:r>
            <a:r>
              <a:rPr lang="en-US" altLang="en-US" sz="2215" dirty="0"/>
              <a:t> </a:t>
            </a:r>
            <a:r>
              <a:rPr lang="en-US" altLang="en-US" sz="2215" dirty="0" err="1"/>
              <a:t>dari</a:t>
            </a:r>
            <a:r>
              <a:rPr lang="en-US" altLang="en-US" sz="2215" dirty="0"/>
              <a:t> </a:t>
            </a:r>
            <a:r>
              <a:rPr lang="en-US" altLang="en-US" sz="2215" dirty="0" err="1"/>
              <a:t>fokus</a:t>
            </a:r>
            <a:r>
              <a:rPr lang="en-US" altLang="en-US" sz="2215" dirty="0"/>
              <a:t> </a:t>
            </a:r>
            <a:r>
              <a:rPr lang="en-US" altLang="en-US" sz="2215" dirty="0" err="1"/>
              <a:t>Perbaikan</a:t>
            </a:r>
            <a:r>
              <a:rPr lang="en-US" altLang="en-US" sz="2215" dirty="0"/>
              <a:t> </a:t>
            </a:r>
            <a:r>
              <a:rPr lang="en-US" altLang="en-US" sz="2215" dirty="0" err="1"/>
              <a:t>ke</a:t>
            </a:r>
            <a:r>
              <a:rPr lang="en-US" altLang="en-US" sz="2215" dirty="0"/>
              <a:t> </a:t>
            </a:r>
            <a:r>
              <a:rPr lang="en-US" altLang="en-US" sz="2215" dirty="0" err="1"/>
              <a:t>Pencegahan</a:t>
            </a:r>
            <a:br>
              <a:rPr lang="en-US" altLang="en-US" sz="2100" dirty="0"/>
            </a:br>
            <a:r>
              <a:rPr lang="en-US" altLang="en-US" sz="1500" dirty="0"/>
              <a:t>(</a:t>
            </a:r>
            <a:r>
              <a:rPr lang="en-US" altLang="en-US" sz="1500" dirty="0" err="1"/>
              <a:t>Perpindahan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Energi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dari</a:t>
            </a:r>
            <a:r>
              <a:rPr lang="en-US" altLang="en-US" sz="1500" dirty="0"/>
              <a:t> “Usaha </a:t>
            </a:r>
            <a:r>
              <a:rPr lang="en-US" altLang="en-US" sz="1500" dirty="0" err="1"/>
              <a:t>Perbaikan</a:t>
            </a:r>
            <a:r>
              <a:rPr lang="en-US" altLang="en-US" sz="1500" dirty="0"/>
              <a:t>” </a:t>
            </a:r>
            <a:r>
              <a:rPr lang="en-US" altLang="en-US" sz="1500" dirty="0" err="1"/>
              <a:t>ke</a:t>
            </a:r>
            <a:r>
              <a:rPr lang="en-US" altLang="en-US" sz="1500" dirty="0"/>
              <a:t> “Usaha </a:t>
            </a:r>
            <a:r>
              <a:rPr lang="en-US" altLang="en-US" sz="1500" dirty="0" err="1"/>
              <a:t>Pencegahan</a:t>
            </a:r>
            <a:r>
              <a:rPr lang="en-US" altLang="en-US" sz="1500" dirty="0"/>
              <a:t>”)  </a:t>
            </a:r>
          </a:p>
        </p:txBody>
      </p:sp>
      <p:sp>
        <p:nvSpPr>
          <p:cNvPr id="7" name="Oval 6"/>
          <p:cNvSpPr/>
          <p:nvPr/>
        </p:nvSpPr>
        <p:spPr>
          <a:xfrm>
            <a:off x="1979507" y="4588202"/>
            <a:ext cx="1972865" cy="428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871229" y="4446756"/>
            <a:ext cx="1857375" cy="589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 rot="16200000">
            <a:off x="7705779" y="-26142"/>
            <a:ext cx="2160984" cy="2213269"/>
          </a:xfrm>
          <a:custGeom>
            <a:avLst/>
            <a:gdLst>
              <a:gd name="connsiteX0" fmla="*/ 0 w 2160984"/>
              <a:gd name="connsiteY0" fmla="*/ 0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8" fmla="*/ 0 w 2160984"/>
              <a:gd name="connsiteY8" fmla="*/ 0 h 1803734"/>
              <a:gd name="connsiteX0" fmla="*/ 0 w 2160984"/>
              <a:gd name="connsiteY0" fmla="*/ 0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8" fmla="*/ 0 w 2160984"/>
              <a:gd name="connsiteY8" fmla="*/ 0 h 1803734"/>
              <a:gd name="connsiteX0" fmla="*/ 0 w 2160984"/>
              <a:gd name="connsiteY0" fmla="*/ 1803734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0" fmla="*/ 0 w 2160984"/>
              <a:gd name="connsiteY0" fmla="*/ 1803734 h 1803734"/>
              <a:gd name="connsiteX1" fmla="*/ 2160984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1803734 h 1803734"/>
              <a:gd name="connsiteX4" fmla="*/ 2160984 w 2160984"/>
              <a:gd name="connsiteY4" fmla="*/ 1803734 h 1803734"/>
              <a:gd name="connsiteX5" fmla="*/ 0 w 2160984"/>
              <a:gd name="connsiteY5" fmla="*/ 1803734 h 1803734"/>
              <a:gd name="connsiteX6" fmla="*/ 0 w 2160984"/>
              <a:gd name="connsiteY6" fmla="*/ 1803734 h 18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984" h="1803734">
                <a:moveTo>
                  <a:pt x="0" y="1803734"/>
                </a:moveTo>
                <a:lnTo>
                  <a:pt x="2160984" y="0"/>
                </a:lnTo>
                <a:lnTo>
                  <a:pt x="2160984" y="0"/>
                </a:lnTo>
                <a:lnTo>
                  <a:pt x="2160984" y="1803734"/>
                </a:lnTo>
                <a:lnTo>
                  <a:pt x="2160984" y="1803734"/>
                </a:lnTo>
                <a:lnTo>
                  <a:pt x="0" y="1803734"/>
                </a:lnTo>
                <a:lnTo>
                  <a:pt x="0" y="18037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5026" y="6456749"/>
            <a:ext cx="9906000" cy="428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cxnSp>
        <p:nvCxnSpPr>
          <p:cNvPr id="4" name="Straight Connector 3"/>
          <p:cNvCxnSpPr/>
          <p:nvPr/>
        </p:nvCxnSpPr>
        <p:spPr>
          <a:xfrm>
            <a:off x="7833320" y="44624"/>
            <a:ext cx="1987578" cy="191683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352153"/>
            <a:ext cx="51770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4"/>
          <p:cNvSpPr txBox="1">
            <a:spLocks/>
          </p:cNvSpPr>
          <p:nvPr/>
        </p:nvSpPr>
        <p:spPr>
          <a:xfrm>
            <a:off x="7251700" y="6508752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C6A8F-FD79-4B48-880B-188FB467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77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4160912" cy="6874626"/>
          </a:xfrm>
          <a:custGeom>
            <a:avLst/>
            <a:gdLst>
              <a:gd name="connsiteX0" fmla="*/ 0 w 4160912"/>
              <a:gd name="connsiteY0" fmla="*/ 0 h 6858000"/>
              <a:gd name="connsiteX1" fmla="*/ 4160912 w 4160912"/>
              <a:gd name="connsiteY1" fmla="*/ 0 h 6858000"/>
              <a:gd name="connsiteX2" fmla="*/ 4160912 w 4160912"/>
              <a:gd name="connsiteY2" fmla="*/ 6858000 h 6858000"/>
              <a:gd name="connsiteX3" fmla="*/ 0 w 4160912"/>
              <a:gd name="connsiteY3" fmla="*/ 6858000 h 6858000"/>
              <a:gd name="connsiteX4" fmla="*/ 0 w 4160912"/>
              <a:gd name="connsiteY4" fmla="*/ 0 h 6858000"/>
              <a:gd name="connsiteX0" fmla="*/ 0 w 4160912"/>
              <a:gd name="connsiteY0" fmla="*/ 0 h 6874626"/>
              <a:gd name="connsiteX1" fmla="*/ 4160912 w 4160912"/>
              <a:gd name="connsiteY1" fmla="*/ 0 h 6874626"/>
              <a:gd name="connsiteX2" fmla="*/ 2548243 w 4160912"/>
              <a:gd name="connsiteY2" fmla="*/ 6874626 h 6874626"/>
              <a:gd name="connsiteX3" fmla="*/ 0 w 4160912"/>
              <a:gd name="connsiteY3" fmla="*/ 6858000 h 6874626"/>
              <a:gd name="connsiteX4" fmla="*/ 0 w 4160912"/>
              <a:gd name="connsiteY4" fmla="*/ 0 h 687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912" h="6874626">
                <a:moveTo>
                  <a:pt x="0" y="0"/>
                </a:moveTo>
                <a:lnTo>
                  <a:pt x="4160912" y="0"/>
                </a:lnTo>
                <a:lnTo>
                  <a:pt x="2548243" y="687462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sp>
        <p:nvSpPr>
          <p:cNvPr id="19" name="Rounded Rectangle 18"/>
          <p:cNvSpPr/>
          <p:nvPr/>
        </p:nvSpPr>
        <p:spPr>
          <a:xfrm>
            <a:off x="4548431" y="2924944"/>
            <a:ext cx="4581033" cy="19677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Jangan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hanya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mempelajari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perubahan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atau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tambahan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persyaratan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</a:rPr>
              <a:t>pada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ISO 9001:2015 </a:t>
            </a:r>
          </a:p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PELAJARI  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DASAR PEMIKIRAN , POLA PIKIR,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LATAR BELAKANG, ALASAN DIBALIK PERUBAHAN </a:t>
            </a:r>
          </a:p>
        </p:txBody>
      </p:sp>
      <p:pic>
        <p:nvPicPr>
          <p:cNvPr id="20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23" y="44844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H="1">
            <a:off x="2432720" y="0"/>
            <a:ext cx="1612669" cy="687462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856656" y="2060848"/>
            <a:ext cx="1584176" cy="2160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" b="100000" l="10000" r="90000"/>
                    </a14:imgEffect>
                  </a14:imgLayer>
                </a14:imgProps>
              </a:ext>
            </a:extLst>
          </a:blip>
          <a:srcRect l="28438" r="22981"/>
          <a:stretch/>
        </p:blipFill>
        <p:spPr>
          <a:xfrm>
            <a:off x="56455" y="836712"/>
            <a:ext cx="5328593" cy="60212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C1D44-750C-4F35-924D-E4C147E8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16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lock Arc 35"/>
          <p:cNvSpPr/>
          <p:nvPr/>
        </p:nvSpPr>
        <p:spPr>
          <a:xfrm rot="10800000">
            <a:off x="488504" y="1446438"/>
            <a:ext cx="305983" cy="326378"/>
          </a:xfrm>
          <a:prstGeom prst="blockArc">
            <a:avLst>
              <a:gd name="adj1" fmla="val 10800000"/>
              <a:gd name="adj2" fmla="val 1675432"/>
              <a:gd name="adj3" fmla="val 0"/>
            </a:avLst>
          </a:prstGeom>
          <a:solidFill>
            <a:srgbClr val="FABA1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5162228" cy="526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560" y="2099194"/>
            <a:ext cx="8568952" cy="4786190"/>
          </a:xfrm>
        </p:spPr>
        <p:txBody>
          <a:bodyPr>
            <a:normAutofit/>
          </a:bodyPr>
          <a:lstStyle/>
          <a:p>
            <a:pPr marL="1944688" lvl="3" indent="-687388">
              <a:buNone/>
              <a:tabLst>
                <a:tab pos="2693988" algn="l"/>
              </a:tabLst>
            </a:pPr>
            <a:r>
              <a:rPr lang="en-US" sz="2400" b="1" dirty="0"/>
              <a:t>                 </a:t>
            </a:r>
            <a:r>
              <a:rPr lang="en-US" sz="2400" b="1" u="sng" dirty="0" err="1"/>
              <a:t>Perbaikan</a:t>
            </a:r>
            <a:r>
              <a:rPr lang="en-US" sz="2400" b="1" u="sng" dirty="0"/>
              <a:t> </a:t>
            </a:r>
            <a:r>
              <a:rPr lang="en-US" sz="2400" b="1" u="sng" dirty="0" err="1"/>
              <a:t>dalam</a:t>
            </a:r>
            <a:r>
              <a:rPr lang="en-US" sz="2400" b="1" u="sng" dirty="0"/>
              <a:t> </a:t>
            </a:r>
            <a:r>
              <a:rPr lang="en-US" sz="2400" b="1" u="sng" dirty="0" err="1"/>
              <a:t>pendekatan</a:t>
            </a:r>
            <a:r>
              <a:rPr lang="en-US" sz="2400" b="1" u="sng" dirty="0"/>
              <a:t> PDCA </a:t>
            </a:r>
          </a:p>
          <a:p>
            <a:pPr marL="1944688" lvl="3" indent="-687388">
              <a:buNone/>
              <a:tabLst>
                <a:tab pos="2693988" algn="l"/>
              </a:tabLst>
            </a:pPr>
            <a:r>
              <a:rPr lang="en-US" sz="2400" dirty="0"/>
              <a:t>	       </a:t>
            </a:r>
            <a:r>
              <a:rPr lang="en-US" dirty="0" err="1"/>
              <a:t>Penguatan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Planning  </a:t>
            </a:r>
            <a:r>
              <a:rPr lang="en-US" b="1" u="sng" dirty="0"/>
              <a:t> </a:t>
            </a:r>
          </a:p>
          <a:p>
            <a:pPr marL="457200" indent="-457200">
              <a:buNone/>
              <a:tabLst>
                <a:tab pos="747713" algn="l"/>
              </a:tabLst>
            </a:pPr>
            <a:r>
              <a:rPr lang="en-US" sz="2400" b="1" dirty="0"/>
              <a:t>                          </a:t>
            </a:r>
            <a:r>
              <a:rPr lang="en-US" sz="2400" b="1" u="sng" dirty="0" err="1"/>
              <a:t>Pola</a:t>
            </a:r>
            <a:r>
              <a:rPr lang="en-US" sz="2400" b="1" u="sng" dirty="0"/>
              <a:t> </a:t>
            </a:r>
            <a:r>
              <a:rPr lang="en-US" sz="2400" b="1" u="sng" dirty="0" err="1"/>
              <a:t>Pikir</a:t>
            </a:r>
            <a:r>
              <a:rPr lang="en-US" sz="2400" b="1" u="sng" dirty="0"/>
              <a:t> </a:t>
            </a:r>
            <a:r>
              <a:rPr lang="en-US" sz="2400" b="1" u="sng" dirty="0" err="1"/>
              <a:t>berdasarkan</a:t>
            </a:r>
            <a:r>
              <a:rPr lang="en-US" sz="2400" b="1" u="sng" dirty="0"/>
              <a:t> </a:t>
            </a:r>
            <a:r>
              <a:rPr lang="en-US" sz="2400" b="1" u="sng" dirty="0" err="1"/>
              <a:t>resiko</a:t>
            </a:r>
            <a:r>
              <a:rPr lang="en-US" sz="2400" b="1" u="sng" dirty="0"/>
              <a:t> (Risk based thinking)</a:t>
            </a:r>
          </a:p>
          <a:p>
            <a:pPr marL="457200" indent="-457200">
              <a:buNone/>
              <a:tabLst>
                <a:tab pos="747713" algn="l"/>
              </a:tabLst>
            </a:pPr>
            <a:r>
              <a:rPr lang="en-US" sz="2400" dirty="0"/>
              <a:t>		               </a:t>
            </a:r>
            <a:r>
              <a:rPr lang="en-US" sz="2000" dirty="0"/>
              <a:t>Dari </a:t>
            </a:r>
            <a:r>
              <a:rPr lang="en-US" sz="2000" dirty="0" err="1"/>
              <a:t>deteksi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corrective action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pencegahan</a:t>
            </a:r>
            <a:endParaRPr lang="en-US" sz="2000" dirty="0"/>
          </a:p>
          <a:p>
            <a:pPr marL="457200" indent="-457200">
              <a:buNone/>
            </a:pPr>
            <a:r>
              <a:rPr lang="en-US" sz="2400" b="1" dirty="0"/>
              <a:t>                  </a:t>
            </a:r>
            <a:r>
              <a:rPr lang="en-US" sz="2400" b="1" u="sng" dirty="0" err="1"/>
              <a:t>Pendekatan</a:t>
            </a:r>
            <a:r>
              <a:rPr lang="en-US" sz="2400" b="1" u="sng" dirty="0"/>
              <a:t> </a:t>
            </a:r>
            <a:r>
              <a:rPr lang="en-US" sz="2400" b="1" u="sng" dirty="0" err="1"/>
              <a:t>proses</a:t>
            </a:r>
            <a:r>
              <a:rPr lang="en-US" sz="2400" b="1" u="sng" dirty="0"/>
              <a:t> </a:t>
            </a:r>
          </a:p>
          <a:p>
            <a:pPr marL="684213" lvl="2" indent="-684213">
              <a:buNone/>
              <a:tabLst>
                <a:tab pos="684213" algn="l"/>
              </a:tabLst>
            </a:pPr>
            <a:r>
              <a:rPr lang="en-US" dirty="0"/>
              <a:t>                  </a:t>
            </a:r>
            <a:r>
              <a:rPr lang="en-US" sz="2000" dirty="0" err="1"/>
              <a:t>Meminimalkan</a:t>
            </a:r>
            <a:r>
              <a:rPr lang="en-US" sz="2000" dirty="0"/>
              <a:t> ego </a:t>
            </a:r>
            <a:r>
              <a:rPr lang="en-US" sz="2000" dirty="0" err="1"/>
              <a:t>departemen</a:t>
            </a:r>
            <a:r>
              <a:rPr lang="en-US" sz="2000" dirty="0"/>
              <a:t>,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</a:p>
          <a:p>
            <a:pPr marL="457200" indent="-457200">
              <a:buNone/>
            </a:pPr>
            <a:r>
              <a:rPr lang="en-US" sz="2400" b="1" dirty="0"/>
              <a:t>         </a:t>
            </a:r>
            <a:r>
              <a:rPr lang="en-US" sz="2400" b="1" u="sng" dirty="0" err="1"/>
              <a:t>Komitmen</a:t>
            </a:r>
            <a:r>
              <a:rPr lang="en-US" sz="2400" b="1" u="sng" dirty="0"/>
              <a:t> </a:t>
            </a:r>
            <a:r>
              <a:rPr lang="en-US" sz="2400" b="1" u="sng" dirty="0" err="1"/>
              <a:t>tidak</a:t>
            </a:r>
            <a:r>
              <a:rPr lang="en-US" sz="2400" b="1" u="sng" dirty="0"/>
              <a:t> </a:t>
            </a:r>
            <a:r>
              <a:rPr lang="en-US" sz="2400" b="1" u="sng" dirty="0" err="1"/>
              <a:t>cukup</a:t>
            </a:r>
            <a:r>
              <a:rPr lang="en-US" sz="2400" b="1" u="sng" dirty="0"/>
              <a:t>, </a:t>
            </a:r>
            <a:r>
              <a:rPr lang="en-US" sz="2400" b="1" u="sng" dirty="0" err="1"/>
              <a:t>harus</a:t>
            </a:r>
            <a:r>
              <a:rPr lang="en-US" sz="2400" b="1" u="sng" dirty="0"/>
              <a:t> </a:t>
            </a:r>
            <a:r>
              <a:rPr lang="en-US" sz="2400" b="1" u="sng" dirty="0" err="1"/>
              <a:t>ada</a:t>
            </a:r>
            <a:r>
              <a:rPr lang="en-US" sz="2400" b="1" u="sng" dirty="0"/>
              <a:t> Leadership !!  </a:t>
            </a:r>
          </a:p>
          <a:p>
            <a:pPr marL="457200" indent="-457200">
              <a:buNone/>
            </a:pPr>
            <a:endParaRPr lang="en-US" sz="1500" b="1" u="sng" dirty="0"/>
          </a:p>
          <a:p>
            <a:pPr marL="457200" indent="-457200">
              <a:buNone/>
            </a:pPr>
            <a:r>
              <a:rPr lang="en-US" sz="2400" b="1" u="sng" dirty="0" err="1"/>
              <a:t>Ukuran</a:t>
            </a:r>
            <a:r>
              <a:rPr lang="en-US" sz="2400" b="1" u="sng" dirty="0"/>
              <a:t> </a:t>
            </a:r>
            <a:r>
              <a:rPr lang="en-US" sz="2400" b="1" u="sng" dirty="0" err="1"/>
              <a:t>Efektifitas</a:t>
            </a:r>
            <a:r>
              <a:rPr lang="en-US" sz="2400" b="1" u="sng" dirty="0"/>
              <a:t> Sistem </a:t>
            </a:r>
            <a:r>
              <a:rPr lang="en-US" sz="2400" b="1" u="sng" dirty="0">
                <a:sym typeface="Wingdings" pitchFamily="2" charset="2"/>
              </a:rPr>
              <a:t> </a:t>
            </a:r>
            <a:r>
              <a:rPr lang="en-US" sz="2400" b="1" u="sng" dirty="0" err="1">
                <a:sym typeface="Wingdings" pitchFamily="2" charset="2"/>
              </a:rPr>
              <a:t>Peningkatan</a:t>
            </a:r>
            <a:r>
              <a:rPr lang="en-US" sz="2400" b="1" u="sng" dirty="0">
                <a:sym typeface="Wingdings" pitchFamily="2" charset="2"/>
              </a:rPr>
              <a:t> </a:t>
            </a:r>
            <a:r>
              <a:rPr lang="en-US" sz="2400" b="1" u="sng" dirty="0" err="1">
                <a:sym typeface="Wingdings" pitchFamily="2" charset="2"/>
              </a:rPr>
              <a:t>kinerja</a:t>
            </a:r>
            <a:endParaRPr lang="en-US" sz="2400" b="1" u="sng" dirty="0"/>
          </a:p>
          <a:p>
            <a:pPr marL="457200" indent="-457200">
              <a:buNone/>
            </a:pPr>
            <a:endParaRPr lang="en-US" sz="2400" b="1" u="sng" dirty="0"/>
          </a:p>
          <a:p>
            <a:pPr marL="457200" indent="-457200">
              <a:buNone/>
            </a:pPr>
            <a:endParaRPr lang="en-US" sz="2400" b="1" u="sng" dirty="0"/>
          </a:p>
          <a:p>
            <a:pPr marL="457200" indent="-457200">
              <a:buNone/>
            </a:pPr>
            <a:endParaRPr lang="en-US" sz="2400" b="1" u="sng" dirty="0"/>
          </a:p>
        </p:txBody>
      </p:sp>
      <p:grpSp>
        <p:nvGrpSpPr>
          <p:cNvPr id="2" name="Group 29"/>
          <p:cNvGrpSpPr/>
          <p:nvPr/>
        </p:nvGrpSpPr>
        <p:grpSpPr>
          <a:xfrm>
            <a:off x="2792760" y="1393603"/>
            <a:ext cx="504056" cy="1243309"/>
            <a:chOff x="1748541" y="1393603"/>
            <a:chExt cx="504056" cy="1243309"/>
          </a:xfrm>
        </p:grpSpPr>
        <p:sp>
          <p:nvSpPr>
            <p:cNvPr id="5" name="Oval 4"/>
            <p:cNvSpPr/>
            <p:nvPr/>
          </p:nvSpPr>
          <p:spPr>
            <a:xfrm>
              <a:off x="1748541" y="2132856"/>
              <a:ext cx="504056" cy="50405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" name="Straight Connector 9"/>
            <p:cNvCxnSpPr>
              <a:endCxn id="5" idx="0"/>
            </p:cNvCxnSpPr>
            <p:nvPr/>
          </p:nvCxnSpPr>
          <p:spPr>
            <a:xfrm>
              <a:off x="2000569" y="1719982"/>
              <a:ext cx="0" cy="41287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Block Arc 16"/>
            <p:cNvSpPr/>
            <p:nvPr/>
          </p:nvSpPr>
          <p:spPr>
            <a:xfrm rot="10800000">
              <a:off x="1830952" y="1393603"/>
              <a:ext cx="305983" cy="326378"/>
            </a:xfrm>
            <a:prstGeom prst="blockArc">
              <a:avLst>
                <a:gd name="adj1" fmla="val 10800000"/>
                <a:gd name="adj2" fmla="val 21150740"/>
                <a:gd name="adj3" fmla="val 52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2180795" y="1393604"/>
            <a:ext cx="504056" cy="2107404"/>
            <a:chOff x="1136576" y="1393604"/>
            <a:chExt cx="504056" cy="2107404"/>
          </a:xfrm>
        </p:grpSpPr>
        <p:sp>
          <p:nvSpPr>
            <p:cNvPr id="7" name="Oval 6"/>
            <p:cNvSpPr/>
            <p:nvPr/>
          </p:nvSpPr>
          <p:spPr>
            <a:xfrm>
              <a:off x="1136576" y="2996952"/>
              <a:ext cx="504056" cy="504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2" name="Straight Connector 11"/>
            <p:cNvCxnSpPr>
              <a:endCxn id="7" idx="0"/>
            </p:cNvCxnSpPr>
            <p:nvPr/>
          </p:nvCxnSpPr>
          <p:spPr>
            <a:xfrm>
              <a:off x="1388604" y="1719982"/>
              <a:ext cx="0" cy="127697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Block Arc 18"/>
            <p:cNvSpPr/>
            <p:nvPr/>
          </p:nvSpPr>
          <p:spPr>
            <a:xfrm rot="10800000">
              <a:off x="1241835" y="1393604"/>
              <a:ext cx="305983" cy="326378"/>
            </a:xfrm>
            <a:prstGeom prst="blockArc">
              <a:avLst>
                <a:gd name="adj1" fmla="val 10800000"/>
                <a:gd name="adj2" fmla="val 21150740"/>
                <a:gd name="adj3" fmla="val 5204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1604731" y="1419421"/>
            <a:ext cx="504056" cy="2945683"/>
            <a:chOff x="560512" y="1419421"/>
            <a:chExt cx="504056" cy="2945683"/>
          </a:xfrm>
        </p:grpSpPr>
        <p:sp>
          <p:nvSpPr>
            <p:cNvPr id="8" name="Oval 7"/>
            <p:cNvSpPr/>
            <p:nvPr/>
          </p:nvSpPr>
          <p:spPr>
            <a:xfrm>
              <a:off x="560512" y="3861048"/>
              <a:ext cx="504056" cy="50405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812540" y="1719982"/>
              <a:ext cx="0" cy="214106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Block Arc 22"/>
            <p:cNvSpPr/>
            <p:nvPr/>
          </p:nvSpPr>
          <p:spPr>
            <a:xfrm rot="10800000">
              <a:off x="661966" y="1419421"/>
              <a:ext cx="305983" cy="326378"/>
            </a:xfrm>
            <a:prstGeom prst="blockArc">
              <a:avLst>
                <a:gd name="adj1" fmla="val 10800000"/>
                <a:gd name="adj2" fmla="val 21150740"/>
                <a:gd name="adj3" fmla="val 5204"/>
              </a:avLst>
            </a:prstGeom>
            <a:solidFill>
              <a:srgbClr val="FABA1A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07127"/>
            <a:ext cx="4592960" cy="1049664"/>
          </a:xfrm>
          <a:custGeom>
            <a:avLst/>
            <a:gdLst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59296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04432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83871"/>
              <a:gd name="connsiteX1" fmla="*/ 4592960 w 4592960"/>
              <a:gd name="connsiteY1" fmla="*/ 0 h 683871"/>
              <a:gd name="connsiteX2" fmla="*/ 3961193 w 4592960"/>
              <a:gd name="connsiteY2" fmla="*/ 683871 h 683871"/>
              <a:gd name="connsiteX3" fmla="*/ 0 w 4592960"/>
              <a:gd name="connsiteY3" fmla="*/ 667245 h 683871"/>
              <a:gd name="connsiteX4" fmla="*/ 0 w 4592960"/>
              <a:gd name="connsiteY4" fmla="*/ 0 h 683871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3977819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2960" h="667245">
                <a:moveTo>
                  <a:pt x="0" y="0"/>
                </a:moveTo>
                <a:lnTo>
                  <a:pt x="4592960" y="0"/>
                </a:lnTo>
                <a:lnTo>
                  <a:pt x="3977819" y="667245"/>
                </a:lnTo>
                <a:lnTo>
                  <a:pt x="0" y="6672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4232920" y="0"/>
            <a:ext cx="5673080" cy="1052736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5552" y="548680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</a:rPr>
              <a:t>Perubahan</a:t>
            </a:r>
            <a:r>
              <a:rPr lang="en-US" sz="2400" b="1" u="sng" dirty="0">
                <a:solidFill>
                  <a:schemeClr val="bg1"/>
                </a:solidFill>
              </a:rPr>
              <a:t> </a:t>
            </a:r>
            <a:r>
              <a:rPr lang="en-US" sz="2400" b="1" u="sng" dirty="0" err="1">
                <a:solidFill>
                  <a:schemeClr val="bg1"/>
                </a:solidFill>
              </a:rPr>
              <a:t>Mendasar</a:t>
            </a:r>
            <a:r>
              <a:rPr lang="en-US" sz="2400" b="1" u="sng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ISO 9001:2015</a:t>
            </a:r>
            <a:endParaRPr lang="en-US" sz="24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-16625" y="435866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0" y="16625"/>
            <a:ext cx="4738255" cy="1463040"/>
          </a:xfrm>
          <a:custGeom>
            <a:avLst/>
            <a:gdLst>
              <a:gd name="connsiteX0" fmla="*/ 0 w 4738255"/>
              <a:gd name="connsiteY0" fmla="*/ 1446415 h 1463040"/>
              <a:gd name="connsiteX1" fmla="*/ 3940233 w 4738255"/>
              <a:gd name="connsiteY1" fmla="*/ 1463040 h 1463040"/>
              <a:gd name="connsiteX2" fmla="*/ 4738255 w 4738255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5" h="1463040">
                <a:moveTo>
                  <a:pt x="0" y="1446415"/>
                </a:moveTo>
                <a:lnTo>
                  <a:pt x="3940233" y="1463040"/>
                </a:lnTo>
                <a:lnTo>
                  <a:pt x="4738255" y="0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428764" y="948922"/>
            <a:ext cx="548640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376936" y="26029"/>
            <a:ext cx="557163" cy="91444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-15552" y="549598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80592" y="1700808"/>
            <a:ext cx="0" cy="316835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Block Arc 28"/>
          <p:cNvSpPr/>
          <p:nvPr/>
        </p:nvSpPr>
        <p:spPr>
          <a:xfrm rot="10800000">
            <a:off x="1136576" y="1412776"/>
            <a:ext cx="305983" cy="326378"/>
          </a:xfrm>
          <a:prstGeom prst="blockArc">
            <a:avLst>
              <a:gd name="adj1" fmla="val 10800000"/>
              <a:gd name="adj2" fmla="val 21150740"/>
              <a:gd name="adj3" fmla="val 5204"/>
            </a:avLst>
          </a:prstGeom>
          <a:solidFill>
            <a:srgbClr val="FABA1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64568" y="4725144"/>
            <a:ext cx="504056" cy="5040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2" name="Oval 31"/>
          <p:cNvSpPr/>
          <p:nvPr/>
        </p:nvSpPr>
        <p:spPr>
          <a:xfrm>
            <a:off x="416496" y="5373216"/>
            <a:ext cx="504056" cy="50405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520" y="1772816"/>
            <a:ext cx="0" cy="360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7"/>
          <p:cNvSpPr/>
          <p:nvPr/>
        </p:nvSpPr>
        <p:spPr>
          <a:xfrm>
            <a:off x="4448944" y="44624"/>
            <a:ext cx="5328592" cy="836712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C000"/>
                </a:solidFill>
                <a:latin typeface="Impact" panose="020B0806030902050204" pitchFamily="34" charset="0"/>
              </a:rPr>
              <a:t>P</a:t>
            </a:r>
            <a:r>
              <a:rPr lang="en-US" sz="6000" b="1" dirty="0">
                <a:latin typeface="Impact" panose="020B0806030902050204" pitchFamily="34" charset="0"/>
              </a:rPr>
              <a:t>-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D</a:t>
            </a:r>
            <a:r>
              <a:rPr lang="en-US" sz="6000" b="1" dirty="0">
                <a:latin typeface="Impact" panose="020B0806030902050204" pitchFamily="34" charset="0"/>
              </a:rPr>
              <a:t>-</a:t>
            </a:r>
            <a:r>
              <a:rPr lang="en-US" sz="6000" b="1" dirty="0">
                <a:solidFill>
                  <a:srgbClr val="0070C0"/>
                </a:solidFill>
                <a:latin typeface="Impact" panose="020B0806030902050204" pitchFamily="34" charset="0"/>
              </a:rPr>
              <a:t>C</a:t>
            </a:r>
            <a:r>
              <a:rPr lang="en-US" sz="6000" b="1" dirty="0">
                <a:latin typeface="Impact" panose="020B0806030902050204" pitchFamily="34" charset="0"/>
              </a:rPr>
              <a:t>-</a:t>
            </a:r>
            <a:r>
              <a:rPr lang="en-US" sz="6000" b="1" dirty="0">
                <a:solidFill>
                  <a:srgbClr val="00B050"/>
                </a:solidFill>
                <a:latin typeface="Impact" panose="020B0806030902050204" pitchFamily="34" charset="0"/>
              </a:rPr>
              <a:t>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A0E16EA-96D8-46D2-910B-271503E6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944002" y="1002348"/>
            <a:ext cx="871825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90196" y="1068235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73334" y="1017303"/>
            <a:ext cx="871825" cy="603954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2948" y="1080671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27384"/>
            <a:ext cx="8915400" cy="1143000"/>
          </a:xfrm>
        </p:spPr>
        <p:txBody>
          <a:bodyPr/>
          <a:lstStyle/>
          <a:p>
            <a:r>
              <a:rPr lang="en-US" sz="3200" dirty="0"/>
              <a:t>Dari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Departemen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Proses</a:t>
            </a:r>
            <a:r>
              <a:rPr lang="en-US" sz="3200" dirty="0"/>
              <a:t> </a:t>
            </a:r>
          </a:p>
        </p:txBody>
      </p:sp>
      <p:grpSp>
        <p:nvGrpSpPr>
          <p:cNvPr id="3" name="Group 49"/>
          <p:cNvGrpSpPr/>
          <p:nvPr/>
        </p:nvGrpSpPr>
        <p:grpSpPr>
          <a:xfrm>
            <a:off x="5919168" y="2040106"/>
            <a:ext cx="2251548" cy="2105025"/>
            <a:chOff x="5428407" y="2012176"/>
            <a:chExt cx="2251548" cy="2105025"/>
          </a:xfrm>
        </p:grpSpPr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5428407" y="2012176"/>
              <a:ext cx="2251548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5686375" y="2905938"/>
              <a:ext cx="1817776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>
                  <a:solidFill>
                    <a:srgbClr val="060DCC"/>
                  </a:solidFill>
                  <a:latin typeface="Verdana" pitchFamily="34" charset="0"/>
                </a:rPr>
                <a:t>organization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6226752" y="33520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V="1">
              <a:off x="5884823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6499991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6773230" y="3479026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044942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7318180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6362608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V="1">
              <a:off x="6703012" y="2331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 flipV="1">
              <a:off x="7044942" y="2204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V="1">
              <a:off x="6022205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1205541" y="2005635"/>
            <a:ext cx="2250021" cy="2105025"/>
            <a:chOff x="1418362" y="1965309"/>
            <a:chExt cx="2250021" cy="2105025"/>
          </a:xfrm>
        </p:grpSpPr>
        <p:sp>
          <p:nvSpPr>
            <p:cNvPr id="21" name="Line 2"/>
            <p:cNvSpPr>
              <a:spLocks noChangeShapeType="1"/>
            </p:cNvSpPr>
            <p:nvPr/>
          </p:nvSpPr>
          <p:spPr bwMode="auto">
            <a:xfrm>
              <a:off x="2692967" y="2397109"/>
              <a:ext cx="227445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717551" y="2854309"/>
              <a:ext cx="1814599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>
                  <a:solidFill>
                    <a:srgbClr val="060DCC"/>
                  </a:solidFill>
                  <a:latin typeface="Verdana" pitchFamily="34" charset="0"/>
                </a:rPr>
                <a:t>organization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 flipH="1" flipV="1">
              <a:off x="3068479" y="2252646"/>
              <a:ext cx="58006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1868671" y="2324084"/>
              <a:ext cx="262553" cy="254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2317454" y="2252646"/>
              <a:ext cx="149594" cy="4318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H="1" flipV="1">
              <a:off x="1569482" y="3260709"/>
              <a:ext cx="523581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793874" y="3260709"/>
              <a:ext cx="375512" cy="36512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2317454" y="3332146"/>
              <a:ext cx="85482" cy="41751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2477734" y="3476609"/>
              <a:ext cx="590745" cy="3317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H="1" flipV="1">
              <a:off x="2692967" y="3189271"/>
              <a:ext cx="58006" cy="5715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V="1">
              <a:off x="3132591" y="3173396"/>
              <a:ext cx="132804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1418362" y="1965309"/>
              <a:ext cx="2250021" cy="2105025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</p:grp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85062" y="4195467"/>
            <a:ext cx="3888432" cy="2007047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Fokus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pada</a:t>
            </a:r>
            <a:r>
              <a:rPr lang="en-US" altLang="ja-JP" b="1" u="sng" dirty="0">
                <a:latin typeface="Trebuchet MS" pitchFamily="34" charset="0"/>
              </a:rPr>
              <a:t> target </a:t>
            </a:r>
            <a:r>
              <a:rPr lang="en-US" altLang="ja-JP" b="1" u="sng" dirty="0" err="1">
                <a:latin typeface="Trebuchet MS" pitchFamily="34" charset="0"/>
              </a:rPr>
              <a:t>departemen</a:t>
            </a:r>
            <a:r>
              <a:rPr lang="en-US" altLang="ja-JP" b="1" u="sng" dirty="0">
                <a:latin typeface="Trebuchet MS" pitchFamily="34" charset="0"/>
              </a:rPr>
              <a:t>  </a:t>
            </a: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berdasarkan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Secara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naluriah</a:t>
            </a:r>
            <a:r>
              <a:rPr lang="en-US" altLang="ja-JP" sz="1600" dirty="0">
                <a:latin typeface="Trebuchet MS" pitchFamily="34" charset="0"/>
              </a:rPr>
              <a:t>, </a:t>
            </a:r>
            <a:r>
              <a:rPr lang="en-US" altLang="ja-JP" sz="1600" dirty="0" err="1">
                <a:latin typeface="Trebuchet MS" pitchFamily="34" charset="0"/>
              </a:rPr>
              <a:t>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sistem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untuk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mencapai</a:t>
            </a:r>
            <a:r>
              <a:rPr lang="en-US" altLang="ja-JP" sz="1600" dirty="0">
                <a:latin typeface="Trebuchet MS" pitchFamily="34" charset="0"/>
              </a:rPr>
              <a:t> target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800" dirty="0">
              <a:latin typeface="Trebuchet MS" pitchFamily="34" charset="0"/>
            </a:endParaRP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595820" y="4149080"/>
            <a:ext cx="4898244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Fokus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pada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Proses</a:t>
            </a:r>
            <a:r>
              <a:rPr lang="en-US" altLang="ja-JP" b="1" u="sng" dirty="0">
                <a:latin typeface="Trebuchet MS" pitchFamily="34" charset="0"/>
              </a:rPr>
              <a:t> </a:t>
            </a: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Mengembangkan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Berdasarkan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Perusahaan 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>
                <a:latin typeface="Trebuchet MS" pitchFamily="34" charset="0"/>
              </a:rPr>
              <a:t>Target : </a:t>
            </a:r>
            <a:r>
              <a:rPr lang="en-US" altLang="ja-JP" sz="1600" dirty="0" err="1">
                <a:latin typeface="Trebuchet MS" pitchFamily="34" charset="0"/>
              </a:rPr>
              <a:t>memberikan</a:t>
            </a:r>
            <a:r>
              <a:rPr lang="en-US" altLang="ja-JP" sz="1600" dirty="0">
                <a:latin typeface="Trebuchet MS" pitchFamily="34" charset="0"/>
              </a:rPr>
              <a:t> input yang </a:t>
            </a:r>
            <a:r>
              <a:rPr lang="en-US" altLang="ja-JP" sz="1600" dirty="0" err="1">
                <a:latin typeface="Trebuchet MS" pitchFamily="34" charset="0"/>
              </a:rPr>
              <a:t>baik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ke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proses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berikutnya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448944" y="2005633"/>
            <a:ext cx="0" cy="4032448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5"/>
          <p:cNvGrpSpPr/>
          <p:nvPr/>
        </p:nvGrpSpPr>
        <p:grpSpPr>
          <a:xfrm>
            <a:off x="1144307" y="1117234"/>
            <a:ext cx="3688819" cy="420360"/>
            <a:chOff x="5324735" y="2579486"/>
            <a:chExt cx="642010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r>
                <a:rPr lang="en-US" dirty="0"/>
                <a:t>  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40"/>
          <p:cNvGrpSpPr/>
          <p:nvPr/>
        </p:nvGrpSpPr>
        <p:grpSpPr>
          <a:xfrm>
            <a:off x="5721883" y="1096854"/>
            <a:ext cx="3983645" cy="420360"/>
            <a:chOff x="5324735" y="2579486"/>
            <a:chExt cx="642010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Pendekatan</a:t>
              </a:r>
              <a:r>
                <a:rPr lang="en-US" dirty="0"/>
                <a:t> </a:t>
              </a:r>
              <a:r>
                <a:rPr lang="en-US" dirty="0" err="1"/>
                <a:t>Proses</a:t>
              </a:r>
              <a:r>
                <a:rPr lang="en-US" dirty="0"/>
                <a:t>, </a:t>
              </a:r>
              <a:r>
                <a:rPr lang="en-US" dirty="0" err="1"/>
                <a:t>Lintas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r>
                <a:rPr lang="en-US" dirty="0"/>
                <a:t> 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247498" y="1810376"/>
            <a:ext cx="9082428" cy="3444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reeform 14"/>
          <p:cNvSpPr>
            <a:spLocks/>
          </p:cNvSpPr>
          <p:nvPr/>
        </p:nvSpPr>
        <p:spPr bwMode="auto">
          <a:xfrm>
            <a:off x="3659446" y="2771813"/>
            <a:ext cx="1701261" cy="676275"/>
          </a:xfrm>
          <a:custGeom>
            <a:avLst/>
            <a:gdLst>
              <a:gd name="T0" fmla="*/ 2147483647 w 1349"/>
              <a:gd name="T1" fmla="*/ 0 h 620"/>
              <a:gd name="T2" fmla="*/ 2147483647 w 1349"/>
              <a:gd name="T3" fmla="*/ 2147483647 h 620"/>
              <a:gd name="T4" fmla="*/ 0 w 1349"/>
              <a:gd name="T5" fmla="*/ 2147483647 h 620"/>
              <a:gd name="T6" fmla="*/ 0 w 1349"/>
              <a:gd name="T7" fmla="*/ 2147483647 h 620"/>
              <a:gd name="T8" fmla="*/ 2147483647 w 1349"/>
              <a:gd name="T9" fmla="*/ 2147483647 h 620"/>
              <a:gd name="T10" fmla="*/ 2147483647 w 1349"/>
              <a:gd name="T11" fmla="*/ 2147483647 h 620"/>
              <a:gd name="T12" fmla="*/ 2147483647 w 1349"/>
              <a:gd name="T13" fmla="*/ 2147483647 h 620"/>
              <a:gd name="T14" fmla="*/ 2147483647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53" name="Rectangle 52"/>
          <p:cNvSpPr/>
          <p:nvPr/>
        </p:nvSpPr>
        <p:spPr>
          <a:xfrm>
            <a:off x="0" y="6461300"/>
            <a:ext cx="9906000" cy="396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0" y="6510284"/>
            <a:ext cx="9906000" cy="1506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39B6580-6B93-4FAC-A44E-2D6EF0D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6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22222E-6 L 0.05016 0.004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34" grpId="0"/>
      <p:bldP spid="35" grpId="0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91540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 err="1"/>
              <a:t>Perbaikan</a:t>
            </a:r>
            <a:r>
              <a:rPr lang="en-US" sz="3200" u="sng" dirty="0"/>
              <a:t> </a:t>
            </a:r>
            <a:r>
              <a:rPr lang="en-US" sz="3200" u="sng" dirty="0" err="1"/>
              <a:t>dalam</a:t>
            </a:r>
            <a:r>
              <a:rPr lang="en-US" sz="3200" u="sng" dirty="0"/>
              <a:t> </a:t>
            </a:r>
            <a:r>
              <a:rPr lang="en-US" sz="3200" u="sng" dirty="0" err="1"/>
              <a:t>Pendekatan</a:t>
            </a:r>
            <a:r>
              <a:rPr lang="en-US" sz="3200" u="sng" dirty="0"/>
              <a:t> PDCA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717" y="1052736"/>
            <a:ext cx="5435283" cy="33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265"/>
            <a:ext cx="4457061" cy="322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4" name="Straight Connector 43"/>
          <p:cNvCxnSpPr/>
          <p:nvPr/>
        </p:nvCxnSpPr>
        <p:spPr>
          <a:xfrm>
            <a:off x="4520952" y="908720"/>
            <a:ext cx="8319" cy="528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3160" y="4736805"/>
            <a:ext cx="43502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Berdasarkan</a:t>
            </a:r>
            <a:r>
              <a:rPr lang="en-US" sz="1600" u="sng" dirty="0"/>
              <a:t> </a:t>
            </a:r>
            <a:r>
              <a:rPr lang="en-US" sz="1600" u="sng" dirty="0" err="1"/>
              <a:t>Kelompok</a:t>
            </a:r>
            <a:r>
              <a:rPr lang="en-US" sz="1600" u="sng" dirty="0"/>
              <a:t> </a:t>
            </a:r>
            <a:r>
              <a:rPr lang="en-US" sz="1600" u="sng" dirty="0" err="1"/>
              <a:t>Aktifitas</a:t>
            </a:r>
            <a:r>
              <a:rPr lang="en-US" sz="1600" u="sng" dirty="0"/>
              <a:t> 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Plan</a:t>
            </a:r>
            <a:r>
              <a:rPr lang="en-US" sz="1400" dirty="0"/>
              <a:t>: </a:t>
            </a:r>
            <a:r>
              <a:rPr lang="en-US" sz="1400" dirty="0" err="1"/>
              <a:t>Pasal</a:t>
            </a:r>
            <a:r>
              <a:rPr lang="en-US" sz="1400" dirty="0"/>
              <a:t> 5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aktifitas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>
                <a:sym typeface="Wingdings" pitchFamily="2" charset="2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Do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6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Check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7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Realisasi</a:t>
            </a:r>
            <a:r>
              <a:rPr lang="en-US" sz="1400" dirty="0"/>
              <a:t> 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 Act</a:t>
            </a:r>
            <a:r>
              <a:rPr lang="en-US" sz="1400" dirty="0">
                <a:sym typeface="Wingdings" pitchFamily="2" charset="2"/>
              </a:rPr>
              <a:t>: </a:t>
            </a:r>
            <a:r>
              <a:rPr lang="en-US" sz="1400" dirty="0" err="1"/>
              <a:t>Pasal</a:t>
            </a:r>
            <a:r>
              <a:rPr lang="en-US" sz="1400" dirty="0"/>
              <a:t> 8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, </a:t>
            </a:r>
            <a:r>
              <a:rPr lang="en-US" sz="1400" dirty="0" err="1"/>
              <a:t>analisa</a:t>
            </a:r>
            <a:r>
              <a:rPr lang="en-US" sz="1400" dirty="0"/>
              <a:t>, </a:t>
            </a:r>
            <a:r>
              <a:rPr lang="en-US" sz="1400" dirty="0" err="1"/>
              <a:t>peningkatan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1561" y="4581128"/>
            <a:ext cx="51816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/>
              <a:t>Lebih</a:t>
            </a:r>
            <a:r>
              <a:rPr lang="en-US" sz="1600" u="sng" dirty="0"/>
              <a:t> </a:t>
            </a:r>
            <a:r>
              <a:rPr lang="en-US" sz="1600" u="sng" dirty="0" err="1"/>
              <a:t>Sesuai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konsep</a:t>
            </a:r>
            <a:r>
              <a:rPr lang="en-US" sz="1600" u="sng" dirty="0"/>
              <a:t> PDCA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Plan</a:t>
            </a:r>
            <a:r>
              <a:rPr lang="en-US" sz="1400" dirty="0"/>
              <a:t>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  <a:r>
              <a:rPr lang="en-US" sz="1400" dirty="0" err="1"/>
              <a:t>resiko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menyusun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berbasis</a:t>
            </a:r>
            <a:r>
              <a:rPr lang="en-US" sz="1400" dirty="0"/>
              <a:t> </a:t>
            </a:r>
            <a:r>
              <a:rPr lang="en-US" sz="1400" dirty="0" err="1"/>
              <a:t>pencegahan</a:t>
            </a:r>
            <a:r>
              <a:rPr lang="en-US" sz="14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Target </a:t>
            </a:r>
            <a:r>
              <a:rPr lang="en-US" sz="1400" dirty="0" err="1"/>
              <a:t>dan</a:t>
            </a:r>
            <a:r>
              <a:rPr lang="en-US" sz="1400" dirty="0"/>
              <a:t> program </a:t>
            </a:r>
            <a:r>
              <a:rPr lang="en-US" sz="1400" dirty="0" err="1"/>
              <a:t>kerja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mencapai</a:t>
            </a:r>
            <a:r>
              <a:rPr lang="en-US" sz="1400" dirty="0"/>
              <a:t> target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Do</a:t>
            </a:r>
            <a:r>
              <a:rPr lang="en-US" sz="1400" dirty="0"/>
              <a:t> : </a:t>
            </a:r>
            <a:r>
              <a:rPr lang="en-US" sz="1400" dirty="0" err="1"/>
              <a:t>Menjalankan</a:t>
            </a:r>
            <a:r>
              <a:rPr lang="en-US" sz="1400" dirty="0"/>
              <a:t> operational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</a:t>
            </a:r>
            <a:r>
              <a:rPr lang="en-US" sz="1400" dirty="0" err="1"/>
              <a:t>pendukung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Check</a:t>
            </a:r>
            <a:r>
              <a:rPr lang="en-US" sz="1400" dirty="0">
                <a:sym typeface="Wingdings" pitchFamily="2" charset="2"/>
              </a:rPr>
              <a:t> : </a:t>
            </a:r>
            <a:r>
              <a:rPr lang="en-US" sz="1400" dirty="0" err="1">
                <a:sym typeface="Wingdings" pitchFamily="2" charset="2"/>
              </a:rPr>
              <a:t>Evaluasi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Kinerja</a:t>
            </a:r>
            <a:r>
              <a:rPr lang="en-US" sz="1400" dirty="0">
                <a:sym typeface="Wingdings" pitchFamily="2" charset="2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Action</a:t>
            </a:r>
            <a:r>
              <a:rPr lang="en-US" sz="1400" dirty="0">
                <a:sym typeface="Wingdings" pitchFamily="2" charset="2"/>
              </a:rPr>
              <a:t> : Improvement </a:t>
            </a:r>
            <a:r>
              <a:rPr lang="en-US" sz="1400" dirty="0" err="1">
                <a:sym typeface="Wingdings" pitchFamily="2" charset="2"/>
              </a:rPr>
              <a:t>berdasarkan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hasil</a:t>
            </a:r>
            <a:r>
              <a:rPr lang="en-US" sz="1400" dirty="0">
                <a:sym typeface="Wingdings" pitchFamily="2" charset="2"/>
              </a:rPr>
              <a:t> </a:t>
            </a:r>
            <a:r>
              <a:rPr lang="en-US" sz="1400" dirty="0" err="1">
                <a:sym typeface="Wingdings" pitchFamily="2" charset="2"/>
              </a:rPr>
              <a:t>evaluasi</a:t>
            </a:r>
            <a:endParaRPr lang="en-US" sz="1400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Leadership</a:t>
            </a:r>
            <a:r>
              <a:rPr lang="en-US" sz="1400" dirty="0">
                <a:sym typeface="Wingdings" pitchFamily="2" charset="2"/>
              </a:rPr>
              <a:t>  Sentral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283CB-58E4-4A8A-8797-7A680D865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9DA484-C508-4FFE-A061-8BABDF787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F7E4F2-D9F4-4366-9A4C-D2FEC8F07E7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9635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07" y="64527"/>
            <a:ext cx="3530949" cy="9825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7 PRINSIP 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MANAJEMEN MUTU</a:t>
            </a:r>
          </a:p>
          <a:p>
            <a:r>
              <a:rPr lang="en-US" sz="2585" b="1" dirty="0">
                <a:solidFill>
                  <a:srgbClr val="C00000"/>
                </a:solidFill>
              </a:rPr>
              <a:t>(ISO 9001:2015)</a:t>
            </a:r>
          </a:p>
        </p:txBody>
      </p:sp>
      <p:sp>
        <p:nvSpPr>
          <p:cNvPr id="8" name="Oval 7"/>
          <p:cNvSpPr/>
          <p:nvPr/>
        </p:nvSpPr>
        <p:spPr>
          <a:xfrm>
            <a:off x="2705100" y="3048308"/>
            <a:ext cx="2438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2" dirty="0"/>
          </a:p>
        </p:txBody>
      </p:sp>
      <p:sp>
        <p:nvSpPr>
          <p:cNvPr id="9" name="Oval 8"/>
          <p:cNvSpPr/>
          <p:nvPr/>
        </p:nvSpPr>
        <p:spPr>
          <a:xfrm>
            <a:off x="457200" y="4544799"/>
            <a:ext cx="21336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0" name="Oval 9"/>
          <p:cNvSpPr/>
          <p:nvPr/>
        </p:nvSpPr>
        <p:spPr>
          <a:xfrm>
            <a:off x="2819400" y="4544799"/>
            <a:ext cx="2209800" cy="9847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Oval 10"/>
          <p:cNvSpPr/>
          <p:nvPr/>
        </p:nvSpPr>
        <p:spPr>
          <a:xfrm>
            <a:off x="5257800" y="4615142"/>
            <a:ext cx="1981200" cy="7737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ectangle 12"/>
          <p:cNvSpPr/>
          <p:nvPr/>
        </p:nvSpPr>
        <p:spPr>
          <a:xfrm>
            <a:off x="2705100" y="3289483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Engagement People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53000" y="4836929"/>
            <a:ext cx="27432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Improvement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3200" y="4826158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Process Approach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4721911"/>
            <a:ext cx="2438400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Evidence Based </a:t>
            </a:r>
          </a:p>
          <a:p>
            <a:pPr algn="ctr"/>
            <a:r>
              <a:rPr lang="en-US" sz="1662" b="1" u="sng" dirty="0"/>
              <a:t>Thinking</a:t>
            </a:r>
          </a:p>
        </p:txBody>
      </p:sp>
      <p:cxnSp>
        <p:nvCxnSpPr>
          <p:cNvPr id="27" name="Straight Arrow Connector 26"/>
          <p:cNvCxnSpPr>
            <a:stCxn id="8" idx="3"/>
            <a:endCxn id="9" idx="0"/>
          </p:cNvCxnSpPr>
          <p:nvPr/>
        </p:nvCxnSpPr>
        <p:spPr>
          <a:xfrm flipH="1">
            <a:off x="1524005" y="3828803"/>
            <a:ext cx="1538195" cy="71600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5"/>
            <a:endCxn id="11" idx="0"/>
          </p:cNvCxnSpPr>
          <p:nvPr/>
        </p:nvCxnSpPr>
        <p:spPr>
          <a:xfrm>
            <a:off x="4786410" y="3828797"/>
            <a:ext cx="1461995" cy="7863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10" idx="0"/>
          </p:cNvCxnSpPr>
          <p:nvPr/>
        </p:nvCxnSpPr>
        <p:spPr>
          <a:xfrm>
            <a:off x="3924300" y="3962709"/>
            <a:ext cx="0" cy="5820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700" y="1804543"/>
            <a:ext cx="6717207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77" i="1" dirty="0"/>
              <a:t>   Leader </a:t>
            </a:r>
            <a:r>
              <a:rPr lang="en-US" sz="1477" i="1" dirty="0" err="1"/>
              <a:t>adalah</a:t>
            </a:r>
            <a:r>
              <a:rPr lang="en-US" sz="1477" i="1" dirty="0"/>
              <a:t> </a:t>
            </a:r>
            <a:r>
              <a:rPr lang="en-US" sz="1477" i="1" dirty="0" err="1"/>
              <a:t>pelatih</a:t>
            </a:r>
            <a:r>
              <a:rPr lang="en-US" sz="1477" i="1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477" i="1" dirty="0"/>
              <a:t>   </a:t>
            </a:r>
            <a:r>
              <a:rPr lang="en-US" sz="1477" i="1" dirty="0" err="1"/>
              <a:t>Mencapai</a:t>
            </a:r>
            <a:r>
              <a:rPr lang="en-US" sz="1477" i="1" dirty="0"/>
              <a:t> target </a:t>
            </a:r>
            <a:r>
              <a:rPr lang="en-US" sz="1477" i="1" dirty="0" err="1"/>
              <a:t>lewat</a:t>
            </a:r>
            <a:r>
              <a:rPr lang="en-US" sz="1477" i="1" dirty="0"/>
              <a:t> </a:t>
            </a:r>
            <a:r>
              <a:rPr lang="en-US" sz="1477" i="1" dirty="0" err="1"/>
              <a:t>pemberdayaan</a:t>
            </a:r>
            <a:r>
              <a:rPr lang="en-US" sz="1477" i="1" dirty="0"/>
              <a:t> </a:t>
            </a:r>
            <a:r>
              <a:rPr lang="en-US" sz="1477" i="1" dirty="0" err="1"/>
              <a:t>karyawan</a:t>
            </a:r>
            <a:r>
              <a:rPr lang="en-US" sz="1477" i="1" dirty="0"/>
              <a:t> </a:t>
            </a:r>
          </a:p>
          <a:p>
            <a:pPr marL="208090" indent="-208090">
              <a:buFont typeface="Arial" pitchFamily="34" charset="0"/>
              <a:buChar char="•"/>
            </a:pPr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keputusan</a:t>
            </a:r>
            <a:r>
              <a:rPr lang="en-US" sz="1477" i="1" dirty="0"/>
              <a:t> </a:t>
            </a:r>
            <a:r>
              <a:rPr lang="en-US" sz="1477" i="1" dirty="0" err="1"/>
              <a:t>berdasarkan</a:t>
            </a:r>
            <a:r>
              <a:rPr lang="en-US" sz="1477" i="1" dirty="0"/>
              <a:t> data dan </a:t>
            </a:r>
            <a:r>
              <a:rPr lang="en-US" sz="1477" i="1" dirty="0" err="1"/>
              <a:t>fakta</a:t>
            </a:r>
            <a:r>
              <a:rPr lang="en-US" sz="1477" i="1" dirty="0"/>
              <a:t> </a:t>
            </a:r>
          </a:p>
          <a:p>
            <a:pPr marL="208090" indent="-208090">
              <a:buFont typeface="Arial" pitchFamily="34" charset="0"/>
              <a:buChar char="•"/>
            </a:pPr>
            <a:r>
              <a:rPr lang="en-US" sz="1477" i="1" dirty="0" err="1"/>
              <a:t>Mewariskan</a:t>
            </a:r>
            <a:r>
              <a:rPr lang="en-US" sz="1477" i="1" dirty="0"/>
              <a:t> sistem </a:t>
            </a:r>
            <a:r>
              <a:rPr lang="en-US" sz="1477" i="1" dirty="0" err="1"/>
              <a:t>untuk</a:t>
            </a:r>
            <a:r>
              <a:rPr lang="en-US" sz="1477" i="1" dirty="0"/>
              <a:t> </a:t>
            </a:r>
            <a:r>
              <a:rPr lang="en-US" sz="1477" i="1" dirty="0" err="1"/>
              <a:t>kelangsungan</a:t>
            </a:r>
            <a:r>
              <a:rPr lang="en-US" sz="1477" i="1" dirty="0"/>
              <a:t> </a:t>
            </a:r>
            <a:r>
              <a:rPr lang="en-US" sz="1477" i="1" dirty="0" err="1"/>
              <a:t>hidup</a:t>
            </a:r>
            <a:r>
              <a:rPr lang="en-US" sz="1477" i="1" dirty="0"/>
              <a:t> </a:t>
            </a:r>
            <a:r>
              <a:rPr lang="en-US" sz="1477" i="1" dirty="0" err="1"/>
              <a:t>perusahaan</a:t>
            </a:r>
            <a:r>
              <a:rPr lang="en-US" sz="1477" i="1" dirty="0"/>
              <a:t> </a:t>
            </a:r>
            <a:r>
              <a:rPr lang="en-US" sz="1477" i="1" dirty="0" err="1"/>
              <a:t>jangka</a:t>
            </a:r>
            <a:r>
              <a:rPr lang="en-US" sz="1477" i="1" dirty="0"/>
              <a:t> </a:t>
            </a:r>
            <a:r>
              <a:rPr lang="en-US" sz="1477" i="1" dirty="0" err="1"/>
              <a:t>panjang</a:t>
            </a:r>
            <a:r>
              <a:rPr lang="en-US" sz="1477" i="1" dirty="0"/>
              <a:t>  </a:t>
            </a:r>
          </a:p>
        </p:txBody>
      </p:sp>
      <p:sp>
        <p:nvSpPr>
          <p:cNvPr id="12" name="Oval 11"/>
          <p:cNvSpPr/>
          <p:nvPr/>
        </p:nvSpPr>
        <p:spPr>
          <a:xfrm>
            <a:off x="7391400" y="2697384"/>
            <a:ext cx="1981200" cy="914400"/>
          </a:xfrm>
          <a:prstGeom prst="ellipse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3"/>
          <p:cNvSpPr/>
          <p:nvPr/>
        </p:nvSpPr>
        <p:spPr>
          <a:xfrm>
            <a:off x="7162800" y="2955703"/>
            <a:ext cx="243840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2" b="1" u="sng" dirty="0"/>
              <a:t>Customer focus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29814" y="3795146"/>
            <a:ext cx="2284600" cy="188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u="sng" dirty="0" err="1"/>
              <a:t>Kepuasan</a:t>
            </a:r>
            <a:r>
              <a:rPr lang="en-US" sz="1662" u="sng" dirty="0"/>
              <a:t> </a:t>
            </a:r>
            <a:r>
              <a:rPr lang="en-US" sz="1662" u="sng" dirty="0" err="1"/>
              <a:t>Pelanggan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u="sng" dirty="0"/>
              <a:t>(</a:t>
            </a:r>
            <a:r>
              <a:rPr lang="en-US" sz="1662" u="sng" dirty="0" err="1"/>
              <a:t>Melebihi</a:t>
            </a:r>
            <a:r>
              <a:rPr lang="en-US" sz="1662" u="sng" dirty="0"/>
              <a:t> </a:t>
            </a:r>
            <a:r>
              <a:rPr lang="en-US" sz="1662" u="sng" dirty="0" err="1"/>
              <a:t>Harapan</a:t>
            </a:r>
            <a:r>
              <a:rPr lang="en-US" sz="1662" u="sng" dirty="0"/>
              <a:t>) </a:t>
            </a:r>
          </a:p>
          <a:p>
            <a:pPr algn="ctr"/>
            <a:endParaRPr lang="en-US" sz="1662" dirty="0"/>
          </a:p>
          <a:p>
            <a:pPr algn="ctr"/>
            <a:r>
              <a:rPr lang="en-US" sz="1662" u="sng" dirty="0"/>
              <a:t>Customer Loyal </a:t>
            </a:r>
          </a:p>
          <a:p>
            <a:pPr algn="ctr"/>
            <a:endParaRPr lang="en-US" sz="1662" dirty="0"/>
          </a:p>
          <a:p>
            <a:pPr algn="ctr"/>
            <a:r>
              <a:rPr lang="en-US" sz="1662" u="sng" dirty="0" err="1"/>
              <a:t>Bisnis</a:t>
            </a:r>
            <a:r>
              <a:rPr lang="en-US" sz="1662" u="sng" dirty="0"/>
              <a:t> Perusahaan </a:t>
            </a:r>
          </a:p>
          <a:p>
            <a:pPr algn="ctr"/>
            <a:r>
              <a:rPr lang="en-US" sz="1662" u="sng" dirty="0" err="1"/>
              <a:t>Jangka</a:t>
            </a:r>
            <a:r>
              <a:rPr lang="en-US" sz="1662" u="sng" dirty="0"/>
              <a:t> </a:t>
            </a:r>
            <a:r>
              <a:rPr lang="en-US" sz="1662" u="sng" dirty="0" err="1"/>
              <a:t>Panjang</a:t>
            </a:r>
            <a:endParaRPr lang="en-US" sz="1662" u="sng" dirty="0"/>
          </a:p>
        </p:txBody>
      </p:sp>
      <p:sp>
        <p:nvSpPr>
          <p:cNvPr id="21" name="Down Arrow 20"/>
          <p:cNvSpPr/>
          <p:nvPr/>
        </p:nvSpPr>
        <p:spPr>
          <a:xfrm>
            <a:off x="8382000" y="4404122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24" name="Down Arrow 23"/>
          <p:cNvSpPr/>
          <p:nvPr/>
        </p:nvSpPr>
        <p:spPr>
          <a:xfrm>
            <a:off x="8382000" y="3691562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25" name="Down Arrow 24"/>
          <p:cNvSpPr/>
          <p:nvPr/>
        </p:nvSpPr>
        <p:spPr>
          <a:xfrm>
            <a:off x="8382000" y="4960576"/>
            <a:ext cx="152400" cy="16195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7"/>
          </a:p>
        </p:txBody>
      </p:sp>
      <p:sp>
        <p:nvSpPr>
          <p:cNvPr id="44" name="Right Arrow 43"/>
          <p:cNvSpPr/>
          <p:nvPr/>
        </p:nvSpPr>
        <p:spPr>
          <a:xfrm>
            <a:off x="5583290" y="2913524"/>
            <a:ext cx="1482620" cy="9144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47" name="Straight Connector 46"/>
          <p:cNvCxnSpPr/>
          <p:nvPr/>
        </p:nvCxnSpPr>
        <p:spPr>
          <a:xfrm>
            <a:off x="2590800" y="5037168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7200" y="5459205"/>
            <a:ext cx="1981200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keputusan</a:t>
            </a:r>
            <a:r>
              <a:rPr lang="en-US" sz="1477" i="1" dirty="0"/>
              <a:t> </a:t>
            </a:r>
            <a:r>
              <a:rPr lang="en-US" sz="1477" i="1" dirty="0" err="1"/>
              <a:t>berdasarkan</a:t>
            </a:r>
            <a:r>
              <a:rPr lang="en-US" sz="1477" i="1" dirty="0"/>
              <a:t> data dan </a:t>
            </a:r>
            <a:r>
              <a:rPr lang="en-US" sz="1477" i="1" dirty="0" err="1"/>
              <a:t>fakta</a:t>
            </a:r>
            <a:r>
              <a:rPr lang="en-US" sz="1477" i="1" dirty="0"/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43200" y="5529544"/>
            <a:ext cx="2438400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/>
              <a:t>Dari </a:t>
            </a:r>
            <a:r>
              <a:rPr lang="en-US" sz="1477" i="1" dirty="0" err="1"/>
              <a:t>pendekatan</a:t>
            </a:r>
            <a:r>
              <a:rPr lang="en-US" sz="1477" i="1" dirty="0"/>
              <a:t> </a:t>
            </a:r>
            <a:r>
              <a:rPr lang="en-US" sz="1477" i="1" dirty="0" err="1"/>
              <a:t>proses</a:t>
            </a:r>
            <a:r>
              <a:rPr lang="en-US" sz="1477" i="1" dirty="0"/>
              <a:t> </a:t>
            </a:r>
            <a:r>
              <a:rPr lang="en-US" sz="1477" i="1" dirty="0" err="1"/>
              <a:t>pada</a:t>
            </a:r>
            <a:r>
              <a:rPr lang="en-US" sz="1477" i="1" dirty="0"/>
              <a:t> </a:t>
            </a:r>
            <a:r>
              <a:rPr lang="en-US" sz="1477" i="1" dirty="0" err="1"/>
              <a:t>departemen</a:t>
            </a:r>
            <a:r>
              <a:rPr lang="en-US" sz="1477" i="1" dirty="0"/>
              <a:t> ke </a:t>
            </a:r>
            <a:r>
              <a:rPr lang="en-US" sz="1477" i="1" dirty="0" err="1"/>
              <a:t>pendekatan</a:t>
            </a:r>
            <a:r>
              <a:rPr lang="en-US" sz="1477" i="1" dirty="0"/>
              <a:t> </a:t>
            </a:r>
            <a:r>
              <a:rPr lang="en-US" sz="1477" i="1" dirty="0" err="1"/>
              <a:t>proses</a:t>
            </a:r>
            <a:r>
              <a:rPr lang="en-US" sz="1477" i="1" dirty="0"/>
              <a:t> </a:t>
            </a:r>
            <a:r>
              <a:rPr lang="en-US" sz="1477" i="1" dirty="0" err="1"/>
              <a:t>murni</a:t>
            </a:r>
            <a:r>
              <a:rPr lang="en-US" sz="1477" i="1" dirty="0"/>
              <a:t> 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334000" y="5388860"/>
            <a:ext cx="2286000" cy="100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7" i="1" dirty="0" err="1"/>
              <a:t>Hanya</a:t>
            </a:r>
            <a:r>
              <a:rPr lang="en-US" sz="1477" i="1" dirty="0"/>
              <a:t> Improvement yang </a:t>
            </a:r>
            <a:r>
              <a:rPr lang="en-US" sz="1477" i="1" dirty="0" err="1"/>
              <a:t>mampu</a:t>
            </a:r>
            <a:r>
              <a:rPr lang="en-US" sz="1477" i="1" dirty="0"/>
              <a:t> </a:t>
            </a:r>
            <a:r>
              <a:rPr lang="en-US" sz="1477" i="1" dirty="0" err="1"/>
              <a:t>membuat</a:t>
            </a:r>
            <a:r>
              <a:rPr lang="en-US" sz="1477" i="1" dirty="0"/>
              <a:t> </a:t>
            </a:r>
            <a:r>
              <a:rPr lang="en-US" sz="1477" i="1" dirty="0" err="1"/>
              <a:t>perusahaan</a:t>
            </a:r>
            <a:r>
              <a:rPr lang="en-US" sz="1477" i="1" dirty="0"/>
              <a:t> </a:t>
            </a:r>
            <a:r>
              <a:rPr lang="en-US" sz="1477" i="1" dirty="0" err="1"/>
              <a:t>bertahan</a:t>
            </a:r>
            <a:r>
              <a:rPr lang="en-US" sz="1477" i="1" dirty="0"/>
              <a:t> </a:t>
            </a:r>
            <a:r>
              <a:rPr lang="en-US" sz="1477" i="1" dirty="0" err="1"/>
              <a:t>dalam</a:t>
            </a:r>
            <a:r>
              <a:rPr lang="en-US" sz="1477" i="1" dirty="0"/>
              <a:t> </a:t>
            </a:r>
            <a:r>
              <a:rPr lang="en-US" sz="1477" i="1" dirty="0" err="1"/>
              <a:t>persaingan</a:t>
            </a:r>
            <a:r>
              <a:rPr lang="en-US" sz="1477" i="1" dirty="0"/>
              <a:t> 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66700" y="3250189"/>
            <a:ext cx="2438400" cy="31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77" i="1" dirty="0" err="1"/>
              <a:t>Rubah</a:t>
            </a:r>
            <a:r>
              <a:rPr lang="en-US" sz="1477" i="1" dirty="0"/>
              <a:t> </a:t>
            </a:r>
            <a:r>
              <a:rPr lang="en-US" sz="1477" i="1" dirty="0" err="1"/>
              <a:t>Pola</a:t>
            </a:r>
            <a:r>
              <a:rPr lang="en-US" sz="1477" i="1" dirty="0"/>
              <a:t> </a:t>
            </a:r>
            <a:r>
              <a:rPr lang="en-US" sz="1477" i="1" dirty="0" err="1"/>
              <a:t>Pikir</a:t>
            </a:r>
            <a:endParaRPr lang="en-US" sz="1477" i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5029200" y="5037168"/>
            <a:ext cx="228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84247" y="1426198"/>
            <a:ext cx="243840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b="1" u="sng" dirty="0"/>
              <a:t>LEADERSHIP</a:t>
            </a:r>
            <a:r>
              <a:rPr lang="en-US" sz="1846" i="1" dirty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5231" y="204869"/>
            <a:ext cx="2823209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2" b="1" u="sng" dirty="0"/>
              <a:t>Relationship Management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5308928" y="1789801"/>
            <a:ext cx="1981200" cy="644769"/>
            <a:chOff x="5181600" y="914400"/>
            <a:chExt cx="1104045" cy="533400"/>
          </a:xfrm>
        </p:grpSpPr>
        <p:sp>
          <p:nvSpPr>
            <p:cNvPr id="33" name="Oval 32"/>
            <p:cNvSpPr/>
            <p:nvPr/>
          </p:nvSpPr>
          <p:spPr>
            <a:xfrm>
              <a:off x="5181600" y="914400"/>
              <a:ext cx="7620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7800" y="990600"/>
              <a:ext cx="1027845" cy="3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7" dirty="0"/>
                <a:t>Employee</a:t>
              </a: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8618903" y="841882"/>
            <a:ext cx="1212120" cy="644769"/>
            <a:chOff x="6096000" y="914400"/>
            <a:chExt cx="685800" cy="533400"/>
          </a:xfrm>
        </p:grpSpPr>
        <p:sp>
          <p:nvSpPr>
            <p:cNvPr id="36" name="Oval 35"/>
            <p:cNvSpPr/>
            <p:nvPr/>
          </p:nvSpPr>
          <p:spPr>
            <a:xfrm>
              <a:off x="6096000" y="914400"/>
              <a:ext cx="6858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62171" y="1047150"/>
              <a:ext cx="580519" cy="23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/>
                <a:t>Supplier</a:t>
              </a: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5445668" y="726138"/>
            <a:ext cx="1648964" cy="629200"/>
            <a:chOff x="6858000" y="914400"/>
            <a:chExt cx="1236723" cy="533400"/>
          </a:xfrm>
        </p:grpSpPr>
        <p:sp>
          <p:nvSpPr>
            <p:cNvPr id="35" name="Oval 34"/>
            <p:cNvSpPr/>
            <p:nvPr/>
          </p:nvSpPr>
          <p:spPr>
            <a:xfrm>
              <a:off x="6858000" y="914400"/>
              <a:ext cx="11430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2300" y="990600"/>
              <a:ext cx="1122423" cy="3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77" dirty="0" err="1"/>
                <a:t>Goverment</a:t>
              </a:r>
              <a:endParaRPr lang="en-US" sz="1477" dirty="0"/>
            </a:p>
          </p:txBody>
        </p:sp>
      </p:grpSp>
      <p:grpSp>
        <p:nvGrpSpPr>
          <p:cNvPr id="6" name="Group 47"/>
          <p:cNvGrpSpPr/>
          <p:nvPr/>
        </p:nvGrpSpPr>
        <p:grpSpPr>
          <a:xfrm>
            <a:off x="7047383" y="1337385"/>
            <a:ext cx="1524000" cy="1066800"/>
            <a:chOff x="8001000" y="838200"/>
            <a:chExt cx="1219200" cy="609600"/>
          </a:xfrm>
        </p:grpSpPr>
        <p:sp>
          <p:nvSpPr>
            <p:cNvPr id="34" name="Oval 33"/>
            <p:cNvSpPr/>
            <p:nvPr/>
          </p:nvSpPr>
          <p:spPr>
            <a:xfrm>
              <a:off x="8077200" y="838200"/>
              <a:ext cx="990600" cy="609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01000" y="1012371"/>
              <a:ext cx="1219200" cy="170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77" dirty="0"/>
                <a:t>Company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53100" y="454584"/>
            <a:ext cx="327660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/>
              <a:t>Interested Parties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0" y="1113433"/>
            <a:ext cx="2560320" cy="1347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6"/>
            <a:endCxn id="34" idx="1"/>
          </p:cNvCxnSpPr>
          <p:nvPr/>
        </p:nvCxnSpPr>
        <p:spPr>
          <a:xfrm>
            <a:off x="6969668" y="1040738"/>
            <a:ext cx="354303" cy="452876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6"/>
          </p:cNvCxnSpPr>
          <p:nvPr/>
        </p:nvCxnSpPr>
        <p:spPr>
          <a:xfrm flipV="1">
            <a:off x="6676331" y="1898348"/>
            <a:ext cx="531447" cy="213838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7"/>
            <a:endCxn id="36" idx="2"/>
          </p:cNvCxnSpPr>
          <p:nvPr/>
        </p:nvCxnSpPr>
        <p:spPr>
          <a:xfrm flipV="1">
            <a:off x="8199545" y="1164267"/>
            <a:ext cx="419358" cy="329347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2" idx="0"/>
            <a:endCxn id="34" idx="5"/>
          </p:cNvCxnSpPr>
          <p:nvPr/>
        </p:nvCxnSpPr>
        <p:spPr>
          <a:xfrm flipH="1" flipV="1">
            <a:off x="8199545" y="2247956"/>
            <a:ext cx="182455" cy="449428"/>
          </a:xfrm>
          <a:prstGeom prst="straightConnector1">
            <a:avLst/>
          </a:prstGeom>
          <a:ln w="50800" cmpd="sng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BF46FC73-9CE5-4C12-B9D1-5482E9718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918A811-A9A6-4233-83EB-80647A840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23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teropongbisnis.com/wp-content/uploads/2015/11/3.-5-Pilar-Penting-Dalam-Kesuksesan-Investasi-Properti-2-1024x7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86"/>
            <a:ext cx="9906000" cy="605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52" y="74993"/>
            <a:ext cx="7886700" cy="1223597"/>
          </a:xfrm>
        </p:spPr>
        <p:txBody>
          <a:bodyPr/>
          <a:lstStyle/>
          <a:p>
            <a:pPr algn="ctr"/>
            <a:r>
              <a:rPr lang="en-US" b="1" dirty="0"/>
              <a:t>PENGEMBANGAN SISTEM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8610" y="857486"/>
            <a:ext cx="6700440" cy="50936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KONSEP SENTRAL SISTEM CONSULTING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F05F3-27E6-495E-B843-245FD773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9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0952" y="2053386"/>
            <a:ext cx="4790958" cy="4302966"/>
          </a:xfrm>
        </p:spPr>
        <p:txBody>
          <a:bodyPr>
            <a:normAutofit fontScale="70000" lnSpcReduction="20000"/>
          </a:bodyPr>
          <a:lstStyle/>
          <a:p>
            <a:pPr marL="402441" indent="-402441">
              <a:spcBef>
                <a:spcPct val="65000"/>
              </a:spcBef>
            </a:pPr>
            <a:r>
              <a:rPr lang="en-US" altLang="en-US" dirty="0" err="1"/>
              <a:t>Peserta</a:t>
            </a:r>
            <a:r>
              <a:rPr lang="en-US" altLang="en-US" dirty="0"/>
              <a:t> </a:t>
            </a:r>
            <a:r>
              <a:rPr lang="en-US" altLang="en-US" dirty="0" err="1"/>
              <a:t>memahami</a:t>
            </a:r>
            <a:r>
              <a:rPr lang="en-US" altLang="en-US" dirty="0"/>
              <a:t> </a:t>
            </a:r>
            <a:r>
              <a:rPr lang="en-US" altLang="en-US" dirty="0" err="1"/>
              <a:t>perubahan</a:t>
            </a:r>
            <a:r>
              <a:rPr lang="en-US" altLang="en-US" dirty="0"/>
              <a:t> mindset </a:t>
            </a:r>
            <a:r>
              <a:rPr lang="en-US" altLang="en-US" dirty="0" err="1"/>
              <a:t>persyaratan</a:t>
            </a:r>
            <a:r>
              <a:rPr lang="en-US" altLang="en-US" dirty="0"/>
              <a:t>–</a:t>
            </a:r>
            <a:r>
              <a:rPr lang="en-US" altLang="en-US" dirty="0" err="1"/>
              <a:t>persyaratan</a:t>
            </a:r>
            <a:r>
              <a:rPr lang="en-US" altLang="en-US" dirty="0"/>
              <a:t> ISO 9001:2015</a:t>
            </a:r>
          </a:p>
          <a:p>
            <a:pPr marL="402441" indent="-402441">
              <a:spcBef>
                <a:spcPct val="65000"/>
              </a:spcBef>
            </a:pPr>
            <a:r>
              <a:rPr lang="en-US" altLang="en-US" dirty="0" err="1"/>
              <a:t>Peserta</a:t>
            </a:r>
            <a:r>
              <a:rPr lang="en-US" altLang="en-US" dirty="0"/>
              <a:t> </a:t>
            </a:r>
            <a:r>
              <a:rPr lang="en-US" altLang="en-US" dirty="0" err="1"/>
              <a:t>mampu</a:t>
            </a:r>
            <a:r>
              <a:rPr lang="en-US" altLang="en-US" dirty="0"/>
              <a:t> </a:t>
            </a:r>
            <a:r>
              <a:rPr lang="en-US" altLang="en-US" dirty="0" err="1"/>
              <a:t>mengidentifikasi</a:t>
            </a:r>
            <a:r>
              <a:rPr lang="en-US" altLang="en-US" dirty="0"/>
              <a:t> gap </a:t>
            </a:r>
            <a:r>
              <a:rPr lang="en-US" altLang="en-US" dirty="0" err="1"/>
              <a:t>antara</a:t>
            </a:r>
            <a:r>
              <a:rPr lang="en-US" altLang="en-US" dirty="0"/>
              <a:t> </a:t>
            </a:r>
            <a:r>
              <a:rPr lang="en-US" altLang="en-US" dirty="0" err="1"/>
              <a:t>kondisi</a:t>
            </a:r>
            <a:r>
              <a:rPr lang="en-US" altLang="en-US" dirty="0"/>
              <a:t> </a:t>
            </a:r>
            <a:r>
              <a:rPr lang="en-US" altLang="en-US" dirty="0" err="1"/>
              <a:t>penerapan</a:t>
            </a:r>
            <a:r>
              <a:rPr lang="en-US" altLang="en-US" dirty="0"/>
              <a:t> </a:t>
            </a:r>
            <a:r>
              <a:rPr lang="en-US" altLang="en-US" dirty="0" err="1"/>
              <a:t>saat</a:t>
            </a:r>
            <a:r>
              <a:rPr lang="en-US" altLang="en-US" dirty="0"/>
              <a:t> </a:t>
            </a:r>
            <a:r>
              <a:rPr lang="en-US" altLang="en-US" dirty="0" err="1"/>
              <a:t>ini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standard ISO 9001:2015</a:t>
            </a:r>
          </a:p>
          <a:p>
            <a:pPr marL="402441" indent="-402441">
              <a:spcBef>
                <a:spcPct val="65000"/>
              </a:spcBef>
            </a:pPr>
            <a:r>
              <a:rPr lang="sv-SE" altLang="en-US" dirty="0"/>
              <a:t>Peserta memiliki kemampuan di dalam pembuatan dan pengembangan semua dokumen sistem manajemen mutu seperti yang dipersyaratkan</a:t>
            </a:r>
            <a:endParaRPr lang="id-ID" altLang="en-US" dirty="0"/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>
          <a:xfrm>
            <a:off x="4256281" y="439654"/>
            <a:ext cx="41529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 err="1">
                <a:solidFill>
                  <a:srgbClr val="C00000"/>
                </a:solidFill>
                <a:latin typeface="Magneto" panose="04030805050802020D02" pitchFamily="82" charset="0"/>
              </a:rPr>
              <a:t>Tujuan</a:t>
            </a:r>
            <a:r>
              <a:rPr lang="en-US" altLang="en-US" sz="3600" dirty="0">
                <a:solidFill>
                  <a:srgbClr val="C00000"/>
                </a:solidFill>
                <a:latin typeface="Magneto" panose="04030805050802020D02" pitchFamily="82" charset="0"/>
              </a:rPr>
              <a:t> Training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2731" y="1383405"/>
            <a:ext cx="3566160" cy="42202"/>
          </a:xfrm>
          <a:prstGeom prst="rect">
            <a:avLst/>
          </a:prstGeom>
          <a:solidFill>
            <a:srgbClr val="C00000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26628" name="Picture 4" descr="C:\Users\MGR\AppData\Roaming\PixelMetrics\CaptureWiz\Temp\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45" y="-7304"/>
            <a:ext cx="4009956" cy="68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60355-9732-4850-B038-FEE7BECA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40509"/>
            <a:ext cx="9906000" cy="524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116632"/>
            <a:ext cx="604620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err="1"/>
              <a:t>Perubahan</a:t>
            </a:r>
            <a:r>
              <a:rPr lang="en-US" sz="2800" b="1" dirty="0"/>
              <a:t> ISO 9001 </a:t>
            </a:r>
            <a:r>
              <a:rPr lang="en-US" sz="2800" b="1" dirty="0">
                <a:sym typeface="Wingdings" pitchFamily="2" charset="2"/>
              </a:rPr>
              <a:t> </a:t>
            </a:r>
          </a:p>
          <a:p>
            <a:r>
              <a:rPr lang="en-US" sz="2800" b="1" dirty="0" err="1">
                <a:sym typeface="Wingdings" pitchFamily="2" charset="2"/>
              </a:rPr>
              <a:t>Perubahan</a:t>
            </a:r>
            <a:r>
              <a:rPr lang="en-US" sz="2800" b="1" dirty="0">
                <a:sym typeface="Wingdings" pitchFamily="2" charset="2"/>
              </a:rPr>
              <a:t> Sistem </a:t>
            </a:r>
            <a:r>
              <a:rPr lang="en-US" sz="2800" b="1" dirty="0" err="1">
                <a:sym typeface="Wingdings" pitchFamily="2" charset="2"/>
              </a:rPr>
              <a:t>dan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err="1">
                <a:sym typeface="Wingdings" pitchFamily="2" charset="2"/>
              </a:rPr>
              <a:t>Kebiasaan</a:t>
            </a:r>
            <a:r>
              <a:rPr lang="en-US" sz="2800" b="1" dirty="0"/>
              <a:t>  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56456" y="2636912"/>
            <a:ext cx="3146933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r>
              <a:rPr lang="en-US" sz="1662" u="sng" dirty="0" err="1"/>
              <a:t>Pola</a:t>
            </a:r>
            <a:r>
              <a:rPr lang="en-US" sz="1662" u="sng" dirty="0"/>
              <a:t> </a:t>
            </a:r>
            <a:r>
              <a:rPr lang="en-US" sz="1662" u="sng" dirty="0" err="1"/>
              <a:t>Pikir</a:t>
            </a:r>
            <a:r>
              <a:rPr lang="en-US" sz="1662" u="sng" dirty="0"/>
              <a:t> 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Mengikuti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iklim</a:t>
            </a:r>
            <a:r>
              <a:rPr lang="en-US" sz="1662" dirty="0"/>
              <a:t> </a:t>
            </a:r>
            <a:r>
              <a:rPr lang="en-US" sz="1662" dirty="0" err="1"/>
              <a:t>bisnis</a:t>
            </a:r>
            <a:r>
              <a:rPr lang="en-US" sz="1662" dirty="0"/>
              <a:t>, </a:t>
            </a:r>
            <a:r>
              <a:rPr lang="en-US" sz="1662" dirty="0" err="1"/>
              <a:t>teknologi</a:t>
            </a:r>
            <a:r>
              <a:rPr lang="en-US" sz="1662" dirty="0"/>
              <a:t> 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3778813" y="1268760"/>
            <a:ext cx="243528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 </a:t>
            </a:r>
          </a:p>
          <a:p>
            <a:pPr algn="ctr"/>
            <a:r>
              <a:rPr lang="en-US" sz="1662" dirty="0"/>
              <a:t>“</a:t>
            </a:r>
            <a:r>
              <a:rPr lang="en-US" sz="1662" dirty="0" err="1"/>
              <a:t>Menciptakan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” 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6367605" y="2564904"/>
            <a:ext cx="3174266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dirty="0"/>
              <a:t>Sistem </a:t>
            </a:r>
            <a:r>
              <a:rPr lang="en-US" sz="1662" dirty="0" err="1"/>
              <a:t>Manajemen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Berbasis</a:t>
            </a:r>
            <a:r>
              <a:rPr lang="en-US" sz="1662" dirty="0"/>
              <a:t> </a:t>
            </a:r>
            <a:r>
              <a:rPr lang="en-US" sz="1662" dirty="0" err="1"/>
              <a:t>Pencegahan</a:t>
            </a:r>
            <a:r>
              <a:rPr lang="en-US" sz="1662" dirty="0"/>
              <a:t>  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6632652" y="4236734"/>
            <a:ext cx="4542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662" dirty="0"/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725500" y="3634472"/>
            <a:ext cx="4531756" cy="188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Ber-adaptasi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eksternal</a:t>
            </a:r>
            <a:r>
              <a:rPr lang="en-US" sz="1662" dirty="0"/>
              <a:t>  </a:t>
            </a:r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meningkatkan</a:t>
            </a:r>
            <a:r>
              <a:rPr lang="en-US" sz="1662" dirty="0"/>
              <a:t> </a:t>
            </a:r>
            <a:r>
              <a:rPr lang="en-US" sz="1662" dirty="0" err="1"/>
              <a:t>daya</a:t>
            </a:r>
            <a:r>
              <a:rPr lang="en-US" sz="1662" dirty="0"/>
              <a:t> </a:t>
            </a:r>
            <a:r>
              <a:rPr lang="en-US" sz="1662" dirty="0" err="1"/>
              <a:t>saing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Perusahaan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lagi</a:t>
            </a:r>
            <a:r>
              <a:rPr lang="en-US" sz="1662" dirty="0"/>
              <a:t>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pesaing</a:t>
            </a:r>
            <a:r>
              <a:rPr lang="en-US" sz="1662" dirty="0"/>
              <a:t> </a:t>
            </a:r>
            <a:r>
              <a:rPr lang="en-US" sz="1662" dirty="0" err="1"/>
              <a:t>lokal</a:t>
            </a:r>
            <a:r>
              <a:rPr lang="en-US" sz="1662" dirty="0"/>
              <a:t>, Perusahaan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persaingan</a:t>
            </a:r>
            <a:r>
              <a:rPr lang="en-US" sz="1662" dirty="0"/>
              <a:t> Global </a:t>
            </a:r>
          </a:p>
          <a:p>
            <a:pPr algn="ctr"/>
            <a:endParaRPr lang="en-US" sz="1662" dirty="0"/>
          </a:p>
        </p:txBody>
      </p:sp>
      <p:pic>
        <p:nvPicPr>
          <p:cNvPr id="54285" name="Picture 18" descr="organisas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014" y="2020821"/>
            <a:ext cx="2157046" cy="125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7" name="Picture 20" descr="Beat the gi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8904" y="5262386"/>
            <a:ext cx="1702777" cy="106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http://cdn.sindonews.net/dyn/620/content/2015/06/17/132/1013726/indonesia-bisa-bicara-banyak-di-bisnis-tik-fF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8305" l="0" r="100000">
                        <a14:foregroundMark x1="68226" y1="20581" x2="68226" y2="20581"/>
                        <a14:foregroundMark x1="69677" y1="15012" x2="69677" y2="15012"/>
                        <a14:foregroundMark x1="35968" y1="16223" x2="35968" y2="16223"/>
                        <a14:foregroundMark x1="34516" y1="12833" x2="34516" y2="12833"/>
                        <a14:foregroundMark x1="41774" y1="13801" x2="41774" y2="13801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356992"/>
            <a:ext cx="2272023" cy="1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www.mpi-systems.com/elements/images/maintenance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2" y="3674021"/>
            <a:ext cx="1224136" cy="15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"/>
          <p:cNvSpPr>
            <a:spLocks/>
          </p:cNvSpPr>
          <p:nvPr/>
        </p:nvSpPr>
        <p:spPr bwMode="auto">
          <a:xfrm rot="17328901" flipH="1">
            <a:off x="2759635" y="477436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2304201" flipH="1">
            <a:off x="2520916" y="150227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4240522">
            <a:off x="6469983" y="4839198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9690258">
            <a:off x="6686017" y="1490044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439466" y="3222561"/>
            <a:ext cx="2895600" cy="356089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7E22F-7D84-4E63-8E4F-54B3C2D06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85B78-FF2D-4232-AFFB-22F38FDEF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9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5238753" y="263769"/>
            <a:ext cx="4078165" cy="1578220"/>
            <a:chOff x="4857752" y="0"/>
            <a:chExt cx="4077940" cy="1709035"/>
          </a:xfrm>
        </p:grpSpPr>
        <p:pic>
          <p:nvPicPr>
            <p:cNvPr id="23613" name="Picture 2" descr="D:\H_Miscelleneous\4. My Pictures\gbr\2. 3D People\3dd02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43702" y="0"/>
              <a:ext cx="2291990" cy="1709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14" name="Rectangle 26"/>
            <p:cNvSpPr>
              <a:spLocks noChangeArrowheads="1"/>
            </p:cNvSpPr>
            <p:nvPr/>
          </p:nvSpPr>
          <p:spPr bwMode="auto">
            <a:xfrm>
              <a:off x="5359167" y="71414"/>
              <a:ext cx="1298681" cy="33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Standarisasi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23615" name="Rectangle 27"/>
            <p:cNvSpPr>
              <a:spLocks noChangeArrowheads="1"/>
            </p:cNvSpPr>
            <p:nvPr/>
          </p:nvSpPr>
          <p:spPr bwMode="auto">
            <a:xfrm>
              <a:off x="4857752" y="428604"/>
              <a:ext cx="2643206" cy="838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Arahan / Peraturan buat generasi berikutnya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  <p:sp>
          <p:nvSpPr>
            <p:cNvPr id="46" name="Oval 45"/>
            <p:cNvSpPr/>
            <p:nvPr/>
          </p:nvSpPr>
          <p:spPr>
            <a:xfrm>
              <a:off x="4929190" y="71414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4</a:t>
              </a:r>
            </a:p>
          </p:txBody>
        </p:sp>
      </p:grpSp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24608" y="4022482"/>
            <a:ext cx="3071446" cy="1896208"/>
            <a:chOff x="142844" y="4071942"/>
            <a:chExt cx="3071834" cy="2053843"/>
          </a:xfrm>
        </p:grpSpPr>
        <p:pic>
          <p:nvPicPr>
            <p:cNvPr id="23608" name="Picture 2" descr="http://www.seksueleopleidingen.be/wp-content/uploads/2012/05/image_praktisch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4143380"/>
              <a:ext cx="2643206" cy="198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9" name="TextBox 3"/>
            <p:cNvSpPr txBox="1">
              <a:spLocks noChangeArrowheads="1"/>
            </p:cNvSpPr>
            <p:nvPr/>
          </p:nvSpPr>
          <p:spPr bwMode="auto">
            <a:xfrm>
              <a:off x="500034" y="4071942"/>
              <a:ext cx="1785937" cy="333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Pengetahuan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4284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1</a:t>
              </a: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382108" y="4022486"/>
            <a:ext cx="2148254" cy="1610457"/>
            <a:chOff x="3000364" y="4071942"/>
            <a:chExt cx="2150157" cy="1744136"/>
          </a:xfrm>
        </p:grpSpPr>
        <p:pic>
          <p:nvPicPr>
            <p:cNvPr id="23603" name="Picture 2" descr="D:\H_Miscelleneous\4. My Pictures\gbr\2. 3D People\imag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868" y="4244442"/>
              <a:ext cx="1578653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04" name="TextBox 3"/>
            <p:cNvSpPr txBox="1">
              <a:spLocks noChangeArrowheads="1"/>
            </p:cNvSpPr>
            <p:nvPr/>
          </p:nvSpPr>
          <p:spPr bwMode="auto">
            <a:xfrm>
              <a:off x="3357554" y="4071942"/>
              <a:ext cx="1785937" cy="33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Paradigma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berfikir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000364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2</a:t>
              </a:r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7524751" y="1978275"/>
            <a:ext cx="2000250" cy="1450731"/>
            <a:chOff x="7143768" y="1857364"/>
            <a:chExt cx="2000232" cy="1571636"/>
          </a:xfrm>
        </p:grpSpPr>
        <p:sp>
          <p:nvSpPr>
            <p:cNvPr id="49" name="Hexagon 48"/>
            <p:cNvSpPr/>
            <p:nvPr/>
          </p:nvSpPr>
          <p:spPr>
            <a:xfrm>
              <a:off x="7143768" y="1857364"/>
              <a:ext cx="2000232" cy="1571636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62"/>
            </a:p>
          </p:txBody>
        </p:sp>
        <p:pic>
          <p:nvPicPr>
            <p:cNvPr id="23602" name="Picture 6" descr="D:\H_Miscelleneous\4. My Pictures\gbr\2. 3D People\3dd00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2396" y="2071678"/>
              <a:ext cx="1210627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Oval Callout 24"/>
          <p:cNvSpPr/>
          <p:nvPr/>
        </p:nvSpPr>
        <p:spPr>
          <a:xfrm>
            <a:off x="8418641" y="1780443"/>
            <a:ext cx="1214803" cy="461596"/>
          </a:xfrm>
          <a:prstGeom prst="wedgeEllipseCallout">
            <a:avLst>
              <a:gd name="adj1" fmla="val -33599"/>
              <a:gd name="adj2" fmla="val 78939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23" dirty="0" err="1">
                <a:solidFill>
                  <a:schemeClr val="tx1"/>
                </a:solidFill>
              </a:rPr>
              <a:t>Aku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pasti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bisa</a:t>
            </a:r>
            <a:r>
              <a:rPr lang="en-US" sz="923" dirty="0">
                <a:solidFill>
                  <a:schemeClr val="tx1"/>
                </a:solidFill>
              </a:rPr>
              <a:t> </a:t>
            </a:r>
            <a:r>
              <a:rPr lang="en-US" sz="923" dirty="0" err="1">
                <a:solidFill>
                  <a:schemeClr val="tx1"/>
                </a:solidFill>
              </a:rPr>
              <a:t>Berubah</a:t>
            </a:r>
            <a:endParaRPr lang="en-US" sz="923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496" y="3156061"/>
            <a:ext cx="4500594" cy="52754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62" b="1" dirty="0"/>
              <a:t>5 PILAR TRANSFORMASI</a:t>
            </a:r>
            <a:endParaRPr lang="id-ID" sz="1662" b="1" dirty="0"/>
          </a:p>
        </p:txBody>
      </p:sp>
      <p:sp>
        <p:nvSpPr>
          <p:cNvPr id="3" name="Rectangle 2"/>
          <p:cNvSpPr/>
          <p:nvPr/>
        </p:nvSpPr>
        <p:spPr>
          <a:xfrm>
            <a:off x="619352" y="2628518"/>
            <a:ext cx="4140574" cy="527542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sz="1662" dirty="0"/>
          </a:p>
        </p:txBody>
      </p:sp>
      <p:sp>
        <p:nvSpPr>
          <p:cNvPr id="4" name="Rectangle 3"/>
          <p:cNvSpPr/>
          <p:nvPr/>
        </p:nvSpPr>
        <p:spPr>
          <a:xfrm>
            <a:off x="1630942" y="1177782"/>
            <a:ext cx="600078" cy="145074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Paradigma Berfikir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5722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Pemaksaan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41195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Standar</a:t>
            </a:r>
            <a:r>
              <a:rPr lang="en-US" sz="1662" dirty="0" err="1"/>
              <a:t>isasi</a:t>
            </a:r>
            <a:endParaRPr lang="id-ID" sz="1662" dirty="0"/>
          </a:p>
        </p:txBody>
      </p:sp>
      <p:sp>
        <p:nvSpPr>
          <p:cNvPr id="7" name="Rectangle 6"/>
          <p:cNvSpPr/>
          <p:nvPr/>
        </p:nvSpPr>
        <p:spPr>
          <a:xfrm>
            <a:off x="898923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0800000" scaled="1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62" dirty="0" err="1"/>
              <a:t>Pengetahuan</a:t>
            </a:r>
            <a:endParaRPr lang="id-ID" sz="1662" dirty="0"/>
          </a:p>
        </p:txBody>
      </p:sp>
      <p:sp>
        <p:nvSpPr>
          <p:cNvPr id="8" name="Rectangle 7"/>
          <p:cNvSpPr/>
          <p:nvPr/>
        </p:nvSpPr>
        <p:spPr>
          <a:xfrm>
            <a:off x="2416767" y="1177782"/>
            <a:ext cx="569057" cy="145074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35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id-ID" sz="1662" dirty="0"/>
              <a:t>Motivasi</a:t>
            </a:r>
          </a:p>
        </p:txBody>
      </p:sp>
      <p:sp>
        <p:nvSpPr>
          <p:cNvPr id="9" name="Freeform 8"/>
          <p:cNvSpPr/>
          <p:nvPr/>
        </p:nvSpPr>
        <p:spPr>
          <a:xfrm>
            <a:off x="550782" y="188640"/>
            <a:ext cx="4323055" cy="1051096"/>
          </a:xfrm>
          <a:custGeom>
            <a:avLst/>
            <a:gdLst>
              <a:gd name="connsiteX0" fmla="*/ 0 w 5503652"/>
              <a:gd name="connsiteY0" fmla="*/ 1138687 h 1138687"/>
              <a:gd name="connsiteX1" fmla="*/ 5503652 w 5503652"/>
              <a:gd name="connsiteY1" fmla="*/ 1138687 h 1138687"/>
              <a:gd name="connsiteX2" fmla="*/ 2691441 w 5503652"/>
              <a:gd name="connsiteY2" fmla="*/ 0 h 1138687"/>
              <a:gd name="connsiteX3" fmla="*/ 0 w 5503652"/>
              <a:gd name="connsiteY3" fmla="*/ 1138687 h 11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3652" h="1138687">
                <a:moveTo>
                  <a:pt x="0" y="1138687"/>
                </a:moveTo>
                <a:lnTo>
                  <a:pt x="5503652" y="1138687"/>
                </a:lnTo>
                <a:lnTo>
                  <a:pt x="2691441" y="0"/>
                </a:lnTo>
                <a:lnTo>
                  <a:pt x="0" y="1138687"/>
                </a:lnTo>
                <a:close/>
              </a:path>
            </a:pathLst>
          </a:custGeom>
          <a:blipFill>
            <a:blip r:embed="rId8" cstate="print"/>
            <a:tile tx="0" ty="0" sx="100000" sy="100000" flip="none" algn="tl"/>
          </a:blip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id-ID" sz="1662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1000" y="5605102"/>
            <a:ext cx="3572608" cy="77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8"/>
              <a:t>Tujuan: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Membuka pola pikir(Soft Skill &amp; Hard Skill)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Memberikan Know How ( Teknologi)</a:t>
            </a:r>
          </a:p>
          <a:p>
            <a:pPr lvl="1" indent="-338513">
              <a:buFont typeface="Arial" charset="0"/>
              <a:buChar char="•"/>
            </a:pPr>
            <a:endParaRPr lang="en-US" sz="1108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81804" y="5605097"/>
            <a:ext cx="2643554" cy="94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8"/>
              <a:t>Tujuan:</a:t>
            </a:r>
          </a:p>
          <a:p>
            <a:pPr lvl="1" indent="-338513">
              <a:buFont typeface="Arial" charset="0"/>
              <a:buChar char="•"/>
            </a:pPr>
            <a:r>
              <a:rPr lang="en-US" sz="1108"/>
              <a:t>Menumbuhkan kesadaran</a:t>
            </a:r>
          </a:p>
          <a:p>
            <a:pPr lvl="1" indent="-338513"/>
            <a:r>
              <a:rPr lang="en-US" sz="1108"/>
              <a:t>	dari dalam, terhadap suatu</a:t>
            </a:r>
          </a:p>
          <a:p>
            <a:pPr lvl="1" indent="-338513"/>
            <a:r>
              <a:rPr lang="en-US" sz="1108"/>
              <a:t>	perubahan</a:t>
            </a:r>
          </a:p>
          <a:p>
            <a:pPr lvl="1" indent="-338513">
              <a:buFont typeface="Arial" charset="0"/>
              <a:buChar char="•"/>
            </a:pPr>
            <a:endParaRPr lang="en-US" sz="1108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24554" y="5605102"/>
            <a:ext cx="785446" cy="14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8020055" y="3856892"/>
            <a:ext cx="725365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8"/>
          <p:cNvGrpSpPr>
            <a:grpSpLocks/>
          </p:cNvGrpSpPr>
          <p:nvPr/>
        </p:nvGrpSpPr>
        <p:grpSpPr bwMode="auto">
          <a:xfrm>
            <a:off x="5382359" y="4945672"/>
            <a:ext cx="1356946" cy="328625"/>
            <a:chOff x="5000628" y="5072074"/>
            <a:chExt cx="1357322" cy="356805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214633" y="5072074"/>
              <a:ext cx="785664" cy="15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00" name="TextBox 6"/>
            <p:cNvSpPr txBox="1">
              <a:spLocks noChangeArrowheads="1"/>
            </p:cNvSpPr>
            <p:nvPr/>
          </p:nvSpPr>
          <p:spPr bwMode="auto">
            <a:xfrm>
              <a:off x="5000628" y="5143512"/>
              <a:ext cx="1357322" cy="285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>
                  <a:sym typeface="Wingdings" pitchFamily="2" charset="2"/>
                </a:rPr>
                <a:t>Jalur pemaksaan</a:t>
              </a:r>
            </a:p>
          </p:txBody>
        </p:sp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5352445" y="3556324"/>
            <a:ext cx="494023" cy="1252904"/>
            <a:chOff x="4971200" y="3567322"/>
            <a:chExt cx="493013" cy="1357322"/>
          </a:xfrm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4899688" y="3941462"/>
              <a:ext cx="571505" cy="4284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98" name="TextBox 6"/>
            <p:cNvSpPr txBox="1">
              <a:spLocks noChangeArrowheads="1"/>
            </p:cNvSpPr>
            <p:nvPr/>
          </p:nvSpPr>
          <p:spPr bwMode="auto">
            <a:xfrm rot="18413867">
              <a:off x="4654406" y="4114837"/>
              <a:ext cx="1357322" cy="262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 dirty="0" err="1">
                  <a:sym typeface="Wingdings" pitchFamily="2" charset="2"/>
                </a:rPr>
                <a:t>Jalur</a:t>
              </a:r>
              <a:r>
                <a:rPr lang="en-US" sz="1108" dirty="0">
                  <a:sym typeface="Wingdings" pitchFamily="2" charset="2"/>
                </a:rPr>
                <a:t> </a:t>
              </a:r>
              <a:r>
                <a:rPr lang="en-US" sz="1108" dirty="0" err="1">
                  <a:sym typeface="Wingdings" pitchFamily="2" charset="2"/>
                </a:rPr>
                <a:t>Kesadaran</a:t>
              </a:r>
              <a:endParaRPr lang="en-US" sz="1108" dirty="0">
                <a:sym typeface="Wingdings" pitchFamily="2" charset="2"/>
              </a:endParaRPr>
            </a:p>
          </p:txBody>
        </p:sp>
      </p:grp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6525359" y="4022482"/>
            <a:ext cx="2857500" cy="2461640"/>
            <a:chOff x="6143636" y="4071942"/>
            <a:chExt cx="2857522" cy="2666519"/>
          </a:xfrm>
        </p:grpSpPr>
        <p:pic>
          <p:nvPicPr>
            <p:cNvPr id="23591" name="Picture 3" descr="D:\H_Miscelleneous\4. My Pictures\gbr\2. 3D People\disciplin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57950" y="4357694"/>
              <a:ext cx="2428892" cy="1824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2" name="Rectangle 29"/>
            <p:cNvSpPr>
              <a:spLocks noChangeArrowheads="1"/>
            </p:cNvSpPr>
            <p:nvPr/>
          </p:nvSpPr>
          <p:spPr bwMode="auto">
            <a:xfrm>
              <a:off x="6472903" y="4071942"/>
              <a:ext cx="1029457" cy="333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 dirty="0" err="1">
                  <a:solidFill>
                    <a:srgbClr val="C00000"/>
                  </a:solidFill>
                </a:rPr>
                <a:t>Dorongan</a:t>
              </a:r>
              <a:endParaRPr lang="en-US" sz="1400" b="1" u="sng" dirty="0">
                <a:solidFill>
                  <a:srgbClr val="C00000"/>
                </a:solidFill>
              </a:endParaRPr>
            </a:p>
          </p:txBody>
        </p:sp>
        <p:sp>
          <p:nvSpPr>
            <p:cNvPr id="23593" name="Rectangle 37"/>
            <p:cNvSpPr>
              <a:spLocks noChangeArrowheads="1"/>
            </p:cNvSpPr>
            <p:nvPr/>
          </p:nvSpPr>
          <p:spPr bwMode="auto">
            <a:xfrm>
              <a:off x="6357951" y="5715016"/>
              <a:ext cx="2643207" cy="1023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Mendorong orang yang sulit berubah, agar membiasakan diri terhadap suatu perubahan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  <p:sp>
          <p:nvSpPr>
            <p:cNvPr id="47" name="Oval 46"/>
            <p:cNvSpPr/>
            <p:nvPr/>
          </p:nvSpPr>
          <p:spPr>
            <a:xfrm>
              <a:off x="6143636" y="4071942"/>
              <a:ext cx="357190" cy="35719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5</a:t>
              </a: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525608" y="3494943"/>
            <a:ext cx="785446" cy="80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9133" indent="-79133">
              <a:buFont typeface="Arial" charset="0"/>
              <a:buChar char="•"/>
            </a:pPr>
            <a:r>
              <a:rPr lang="en-US" sz="923"/>
              <a:t>Budaya</a:t>
            </a:r>
          </a:p>
          <a:p>
            <a:pPr marL="79133" indent="-79133" algn="ctr">
              <a:buFont typeface="Arial" charset="0"/>
              <a:buChar char="•"/>
            </a:pPr>
            <a:endParaRPr lang="en-US" sz="923"/>
          </a:p>
          <a:p>
            <a:pPr marL="79133" indent="-79133">
              <a:buFont typeface="Arial" charset="0"/>
              <a:buChar char="•"/>
            </a:pPr>
            <a:r>
              <a:rPr lang="en-US" sz="923"/>
              <a:t>Biasa</a:t>
            </a:r>
          </a:p>
          <a:p>
            <a:pPr marL="79133" indent="-79133" algn="ctr">
              <a:buFont typeface="Arial" charset="0"/>
              <a:buChar char="•"/>
            </a:pPr>
            <a:endParaRPr lang="en-US" sz="923"/>
          </a:p>
          <a:p>
            <a:pPr marL="79133" indent="-79133">
              <a:buFont typeface="Arial" charset="0"/>
              <a:buChar char="•"/>
            </a:pPr>
            <a:r>
              <a:rPr lang="en-US" sz="923"/>
              <a:t>Dipaksa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781800" y="2725615"/>
            <a:ext cx="785446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8239863" y="1689589"/>
            <a:ext cx="461597" cy="146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1"/>
          <p:cNvGrpSpPr>
            <a:grpSpLocks/>
          </p:cNvGrpSpPr>
          <p:nvPr/>
        </p:nvGrpSpPr>
        <p:grpSpPr bwMode="auto">
          <a:xfrm>
            <a:off x="4812323" y="1314455"/>
            <a:ext cx="3727938" cy="2649313"/>
            <a:chOff x="4800600" y="1138253"/>
            <a:chExt cx="4038600" cy="2870073"/>
          </a:xfrm>
        </p:grpSpPr>
        <p:pic>
          <p:nvPicPr>
            <p:cNvPr id="23584" name="Picture 2" descr="D:\H_Miscelleneous\4. My Pictures\gbr\2. 3D People\insvirasi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84715" y="1638259"/>
              <a:ext cx="2089587" cy="1714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TextBox 3"/>
            <p:cNvSpPr txBox="1">
              <a:spLocks noChangeArrowheads="1"/>
            </p:cNvSpPr>
            <p:nvPr/>
          </p:nvSpPr>
          <p:spPr bwMode="auto">
            <a:xfrm>
              <a:off x="5125303" y="1150994"/>
              <a:ext cx="2476548" cy="333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u="sng" dirty="0" err="1">
                  <a:solidFill>
                    <a:srgbClr val="C00000"/>
                  </a:solidFill>
                </a:rPr>
                <a:t>Motivasi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Untuk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  <a:r>
                <a:rPr lang="en-US" sz="1400" b="1" u="sng" dirty="0" err="1">
                  <a:solidFill>
                    <a:srgbClr val="C00000"/>
                  </a:solidFill>
                </a:rPr>
                <a:t>Berubah</a:t>
              </a:r>
              <a:r>
                <a:rPr lang="en-US" sz="1400" b="1" u="sng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4800600" y="1138253"/>
              <a:ext cx="386961" cy="35719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62" dirty="0"/>
                <a:t>3</a:t>
              </a:r>
            </a:p>
          </p:txBody>
        </p:sp>
        <p:sp>
          <p:nvSpPr>
            <p:cNvPr id="50" name="Cloud Callout 49"/>
            <p:cNvSpPr/>
            <p:nvPr/>
          </p:nvSpPr>
          <p:spPr>
            <a:xfrm>
              <a:off x="6513513" y="1408127"/>
              <a:ext cx="2325687" cy="928682"/>
            </a:xfrm>
            <a:prstGeom prst="cloudCallout">
              <a:avLst>
                <a:gd name="adj1" fmla="val -81855"/>
                <a:gd name="adj2" fmla="val 35731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Benar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juga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</a:rPr>
                <a:t>ya</a:t>
              </a:r>
              <a:r>
                <a:rPr lang="en-US" sz="923" dirty="0">
                  <a:solidFill>
                    <a:schemeClr val="tx1"/>
                  </a:solidFill>
                </a:rPr>
                <a:t> 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</a:t>
              </a:r>
            </a:p>
            <a:p>
              <a:pPr algn="ctr">
                <a:defRPr/>
              </a:pP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Mengerjakan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hanya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akan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mendapatkan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hasil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 yang </a:t>
              </a:r>
              <a:r>
                <a:rPr lang="en-US" sz="923" dirty="0" err="1">
                  <a:solidFill>
                    <a:schemeClr val="tx1"/>
                  </a:solidFill>
                  <a:sym typeface="Wingdings" pitchFamily="2" charset="2"/>
                </a:rPr>
                <a:t>rutin</a:t>
              </a:r>
              <a:r>
                <a:rPr lang="en-US" sz="923" dirty="0">
                  <a:solidFill>
                    <a:schemeClr val="tx1"/>
                  </a:solidFill>
                  <a:sym typeface="Wingdings" pitchFamily="2" charset="2"/>
                </a:rPr>
                <a:t>.</a:t>
              </a:r>
            </a:p>
          </p:txBody>
        </p:sp>
        <p:sp>
          <p:nvSpPr>
            <p:cNvPr id="23590" name="Rectangle 21"/>
            <p:cNvSpPr>
              <a:spLocks noChangeArrowheads="1"/>
            </p:cNvSpPr>
            <p:nvPr/>
          </p:nvSpPr>
          <p:spPr bwMode="auto">
            <a:xfrm>
              <a:off x="5262107" y="3169489"/>
              <a:ext cx="3018293" cy="838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108"/>
                <a:t>Tujuan:</a:t>
              </a:r>
            </a:p>
            <a:p>
              <a:pPr lvl="1" indent="-338513">
                <a:buFont typeface="Arial" charset="0"/>
                <a:buChar char="•"/>
              </a:pPr>
              <a:r>
                <a:rPr lang="en-US" sz="1108"/>
                <a:t>Buka pintu terhadap teknologi atau pengetahuan baru </a:t>
              </a:r>
            </a:p>
            <a:p>
              <a:pPr lvl="1" indent="-338513">
                <a:buFont typeface="Arial" charset="0"/>
                <a:buChar char="•"/>
              </a:pPr>
              <a:endParaRPr lang="en-US" sz="1108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C751E28-E956-4183-86AE-A8243C9F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DDD091F-CBE6-4446-8031-D1B81D01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6"/>
          <a:stretch/>
        </p:blipFill>
        <p:spPr>
          <a:xfrm flipH="1">
            <a:off x="1362158" y="0"/>
            <a:ext cx="855939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4975799" cy="6858000"/>
          </a:xfrm>
          <a:custGeom>
            <a:avLst/>
            <a:gdLst>
              <a:gd name="connsiteX0" fmla="*/ 0 w 2813170"/>
              <a:gd name="connsiteY0" fmla="*/ 0 h 6858000"/>
              <a:gd name="connsiteX1" fmla="*/ 2813170 w 2813170"/>
              <a:gd name="connsiteY1" fmla="*/ 0 h 6858000"/>
              <a:gd name="connsiteX2" fmla="*/ 2813170 w 2813170"/>
              <a:gd name="connsiteY2" fmla="*/ 6858000 h 6858000"/>
              <a:gd name="connsiteX3" fmla="*/ 0 w 2813170"/>
              <a:gd name="connsiteY3" fmla="*/ 6858000 h 6858000"/>
              <a:gd name="connsiteX4" fmla="*/ 0 w 2813170"/>
              <a:gd name="connsiteY4" fmla="*/ 0 h 6858000"/>
              <a:gd name="connsiteX0" fmla="*/ 0 w 4975799"/>
              <a:gd name="connsiteY0" fmla="*/ 0 h 6858000"/>
              <a:gd name="connsiteX1" fmla="*/ 4975799 w 4975799"/>
              <a:gd name="connsiteY1" fmla="*/ 14514 h 6858000"/>
              <a:gd name="connsiteX2" fmla="*/ 2813170 w 4975799"/>
              <a:gd name="connsiteY2" fmla="*/ 6858000 h 6858000"/>
              <a:gd name="connsiteX3" fmla="*/ 0 w 4975799"/>
              <a:gd name="connsiteY3" fmla="*/ 6858000 h 6858000"/>
              <a:gd name="connsiteX4" fmla="*/ 0 w 49757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799" h="6858000">
                <a:moveTo>
                  <a:pt x="0" y="0"/>
                </a:moveTo>
                <a:lnTo>
                  <a:pt x="4975799" y="14514"/>
                </a:lnTo>
                <a:lnTo>
                  <a:pt x="281317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5406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sz="1600" b="1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640" y="332656"/>
            <a:ext cx="3238989" cy="1129474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ISO 9001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79" y="1083996"/>
            <a:ext cx="2551060" cy="575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KONDISI</a:t>
            </a:r>
            <a:endParaRPr lang="en-US" sz="4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Group 214"/>
          <p:cNvGrpSpPr>
            <a:grpSpLocks/>
          </p:cNvGrpSpPr>
          <p:nvPr/>
        </p:nvGrpSpPr>
        <p:grpSpPr bwMode="auto">
          <a:xfrm>
            <a:off x="344488" y="6399609"/>
            <a:ext cx="380706" cy="259720"/>
            <a:chOff x="0" y="2704"/>
            <a:chExt cx="1014" cy="678"/>
          </a:xfrm>
        </p:grpSpPr>
        <p:sp>
          <p:nvSpPr>
            <p:cNvPr id="10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  <p:sp>
          <p:nvSpPr>
            <p:cNvPr id="11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  <p:sp>
          <p:nvSpPr>
            <p:cNvPr id="12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sz="1662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3592" y="6422065"/>
            <a:ext cx="1851789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b="1" dirty="0">
                <a:solidFill>
                  <a:schemeClr val="bg1"/>
                </a:solidFill>
              </a:rPr>
              <a:t>www.sentral-sistem.com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28667" y="2636912"/>
            <a:ext cx="36135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720752" y="14514"/>
            <a:ext cx="2162629" cy="684348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2480" y="404664"/>
            <a:ext cx="17908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9600" b="1" dirty="0">
                <a:solidFill>
                  <a:srgbClr val="92D050"/>
                </a:solidFill>
                <a:latin typeface="Impact" panose="020B0806030902050204" pitchFamily="34" charset="0"/>
              </a:rPr>
              <a:t>(4)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315" y="1726328"/>
            <a:ext cx="3432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ORGANISASI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AC2FBA9-9D83-4A57-822C-AB8DA39C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91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712" y="372862"/>
            <a:ext cx="720984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Goal : </a:t>
            </a:r>
            <a:r>
              <a:rPr lang="en-US" sz="1662" dirty="0" err="1"/>
              <a:t>Secara</a:t>
            </a:r>
            <a:r>
              <a:rPr lang="en-US" sz="1662" dirty="0"/>
              <a:t> </a:t>
            </a: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menyediakan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memenuhi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Customer,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Peraturan</a:t>
            </a:r>
            <a:r>
              <a:rPr lang="en-US" sz="1662" dirty="0"/>
              <a:t> yang </a:t>
            </a:r>
            <a:r>
              <a:rPr lang="en-US" sz="1662" dirty="0" err="1"/>
              <a:t>berlaku</a:t>
            </a:r>
            <a:r>
              <a:rPr lang="en-US" sz="1662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7246" y="3425443"/>
            <a:ext cx="239150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terhadap</a:t>
            </a:r>
            <a:r>
              <a:rPr lang="en-US" sz="1600" b="1" u="sng" dirty="0"/>
              <a:t> SMM *</a:t>
            </a:r>
            <a:r>
              <a:rPr lang="en-US" sz="1600" b="1" dirty="0"/>
              <a:t> </a:t>
            </a:r>
          </a:p>
          <a:p>
            <a:pPr algn="ctr"/>
            <a:r>
              <a:rPr lang="en-US" sz="1600" dirty="0"/>
              <a:t>(4.2.a)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1122" y="3187174"/>
            <a:ext cx="2272317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persyaratan</a:t>
            </a:r>
            <a:r>
              <a:rPr lang="en-US" sz="1600" b="1" u="sng" dirty="0"/>
              <a:t> </a:t>
            </a:r>
            <a:r>
              <a:rPr lang="en-US" sz="1600" b="1" u="sng" dirty="0" err="1"/>
              <a:t>dari</a:t>
            </a:r>
            <a:r>
              <a:rPr lang="en-US" sz="1600" b="1" u="sng" dirty="0"/>
              <a:t> </a:t>
            </a:r>
            <a:r>
              <a:rPr lang="en-US" sz="1600" b="1" u="sng" dirty="0" err="1"/>
              <a:t>pihak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berkepentingan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relevan</a:t>
            </a:r>
            <a:r>
              <a:rPr lang="en-US" sz="1600" b="1" u="sng" dirty="0"/>
              <a:t> </a:t>
            </a:r>
            <a:r>
              <a:rPr lang="en-US" sz="1600" b="1" u="sng" dirty="0" err="1"/>
              <a:t>dengan</a:t>
            </a:r>
            <a:r>
              <a:rPr lang="en-US" sz="1600" b="1" u="sng" dirty="0"/>
              <a:t> * </a:t>
            </a:r>
            <a:r>
              <a:rPr lang="en-US" sz="1600" dirty="0"/>
              <a:t>SMM (4.2.b)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196" y="2080774"/>
            <a:ext cx="3320012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Produk</a:t>
            </a:r>
            <a:r>
              <a:rPr lang="en-US" sz="1600" dirty="0"/>
              <a:t> &amp; </a:t>
            </a:r>
            <a:r>
              <a:rPr lang="en-US" sz="1600" dirty="0" err="1"/>
              <a:t>Jasa</a:t>
            </a:r>
            <a:r>
              <a:rPr lang="en-US" sz="1600" dirty="0"/>
              <a:t> Perusahaan </a:t>
            </a:r>
            <a:r>
              <a:rPr lang="en-US" sz="1600" dirty="0" err="1"/>
              <a:t>Apa</a:t>
            </a:r>
            <a:r>
              <a:rPr lang="en-US" sz="1600" dirty="0"/>
              <a:t> ? </a:t>
            </a:r>
          </a:p>
          <a:p>
            <a:pPr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Customernya</a:t>
            </a:r>
            <a:r>
              <a:rPr lang="en-US" sz="1600" dirty="0"/>
              <a:t> ?  </a:t>
            </a:r>
          </a:p>
          <a:p>
            <a:pPr algn="ctr"/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3609" y="1841921"/>
            <a:ext cx="2701029" cy="4478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u="sng" dirty="0" err="1"/>
              <a:t>Menetapkan</a:t>
            </a:r>
            <a:r>
              <a:rPr lang="en-US" sz="1500" b="1" u="sng" dirty="0"/>
              <a:t> </a:t>
            </a:r>
            <a:r>
              <a:rPr lang="en-US" sz="1500" b="1" u="sng" dirty="0" err="1"/>
              <a:t>masalah</a:t>
            </a:r>
            <a:r>
              <a:rPr lang="en-US" sz="1500" b="1" u="sng" dirty="0"/>
              <a:t> </a:t>
            </a:r>
            <a:r>
              <a:rPr lang="en-US" sz="1500" b="1" u="sng" dirty="0" err="1"/>
              <a:t>eksternal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internal, </a:t>
            </a:r>
            <a:r>
              <a:rPr lang="en-US" sz="1500" b="1" u="sng" dirty="0" err="1"/>
              <a:t>baik</a:t>
            </a:r>
            <a:r>
              <a:rPr lang="en-US" sz="1500" b="1" u="sng" dirty="0"/>
              <a:t> </a:t>
            </a:r>
            <a:r>
              <a:rPr lang="en-US" sz="1500" b="1" u="sng" dirty="0" err="1"/>
              <a:t>positif</a:t>
            </a:r>
            <a:r>
              <a:rPr lang="en-US" sz="1500" b="1" u="sng" dirty="0"/>
              <a:t> </a:t>
            </a:r>
            <a:r>
              <a:rPr lang="en-US" sz="1500" b="1" u="sng" dirty="0" err="1"/>
              <a:t>maupun</a:t>
            </a:r>
            <a:r>
              <a:rPr lang="en-US" sz="1500" b="1" u="sng" dirty="0"/>
              <a:t> </a:t>
            </a:r>
            <a:r>
              <a:rPr lang="en-US" sz="1500" b="1" u="sng" dirty="0" err="1"/>
              <a:t>negatif</a:t>
            </a:r>
            <a:r>
              <a:rPr lang="en-US" sz="1500" b="1" u="sng" dirty="0"/>
              <a:t>  yang </a:t>
            </a:r>
            <a:r>
              <a:rPr lang="en-US" sz="1500" b="1" u="sng" dirty="0" err="1"/>
              <a:t>terkait</a:t>
            </a:r>
            <a:r>
              <a:rPr lang="en-US" sz="1500" b="1" u="sng" dirty="0"/>
              <a:t> </a:t>
            </a:r>
            <a:r>
              <a:rPr lang="en-US" sz="1500" b="1" u="sng" dirty="0" err="1"/>
              <a:t>pada</a:t>
            </a:r>
            <a:r>
              <a:rPr lang="en-US" sz="1500" b="1" u="sng" dirty="0"/>
              <a:t> </a:t>
            </a:r>
            <a:r>
              <a:rPr lang="en-US" sz="1500" b="1" u="sng" dirty="0" err="1"/>
              <a:t>tujuan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arahan</a:t>
            </a:r>
            <a:r>
              <a:rPr lang="en-US" sz="1500" b="1" u="sng" dirty="0"/>
              <a:t> </a:t>
            </a:r>
            <a:r>
              <a:rPr lang="en-US" sz="1500" b="1" u="sng" dirty="0" err="1"/>
              <a:t>strategi</a:t>
            </a:r>
            <a:r>
              <a:rPr lang="en-US" sz="1500" b="1" u="sng" dirty="0"/>
              <a:t> </a:t>
            </a:r>
            <a:r>
              <a:rPr lang="en-US" sz="1500" b="1" u="sng" dirty="0" err="1"/>
              <a:t>Organisasi</a:t>
            </a:r>
            <a:r>
              <a:rPr lang="en-US" sz="1500" b="1" u="sng" dirty="0"/>
              <a:t> </a:t>
            </a:r>
            <a:r>
              <a:rPr lang="en-US" sz="1500" b="1" u="sng" dirty="0" err="1"/>
              <a:t>untuk</a:t>
            </a:r>
            <a:r>
              <a:rPr lang="en-US" sz="1500" b="1" u="sng" dirty="0"/>
              <a:t> </a:t>
            </a:r>
            <a:r>
              <a:rPr lang="en-US" sz="1500" b="1" u="sng" dirty="0" err="1"/>
              <a:t>mencapai</a:t>
            </a:r>
            <a:r>
              <a:rPr lang="en-US" sz="1500" b="1" u="sng" dirty="0"/>
              <a:t> </a:t>
            </a:r>
            <a:r>
              <a:rPr lang="en-US" sz="1500" b="1" u="sng" dirty="0" err="1"/>
              <a:t>hasil</a:t>
            </a:r>
            <a:r>
              <a:rPr lang="en-US" sz="1500" b="1" u="sng" dirty="0"/>
              <a:t> yang </a:t>
            </a:r>
            <a:r>
              <a:rPr lang="en-US" sz="1500" b="1" u="sng" dirty="0" err="1"/>
              <a:t>diinginkan</a:t>
            </a:r>
            <a:r>
              <a:rPr lang="en-US" sz="1500" b="1" u="sng" dirty="0"/>
              <a:t> </a:t>
            </a:r>
            <a:r>
              <a:rPr lang="en-US" sz="1500" b="1" u="sng" dirty="0" err="1"/>
              <a:t>dari</a:t>
            </a:r>
            <a:r>
              <a:rPr lang="en-US" sz="1500" b="1" u="sng" dirty="0"/>
              <a:t> SMM (4.1) *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Internal : </a:t>
            </a:r>
            <a:r>
              <a:rPr lang="en-US" sz="1500" dirty="0" err="1"/>
              <a:t>Nilai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Pengetahuan</a:t>
            </a:r>
            <a:r>
              <a:rPr lang="en-US" sz="1500" dirty="0"/>
              <a:t>, </a:t>
            </a:r>
            <a:r>
              <a:rPr lang="en-US" sz="1500" dirty="0" err="1"/>
              <a:t>kinerja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external  : </a:t>
            </a:r>
            <a:r>
              <a:rPr lang="en-US" sz="1500" dirty="0" err="1"/>
              <a:t>Hukum</a:t>
            </a:r>
            <a:r>
              <a:rPr lang="en-US" sz="1500" dirty="0"/>
              <a:t>, </a:t>
            </a:r>
            <a:r>
              <a:rPr lang="en-US" sz="1500" dirty="0" err="1"/>
              <a:t>teknologi</a:t>
            </a:r>
            <a:r>
              <a:rPr lang="en-US" sz="1500" dirty="0"/>
              <a:t>, </a:t>
            </a:r>
            <a:r>
              <a:rPr lang="en-US" sz="1500" dirty="0" err="1"/>
              <a:t>kompetisi</a:t>
            </a:r>
            <a:r>
              <a:rPr lang="en-US" sz="1500" dirty="0"/>
              <a:t>, </a:t>
            </a:r>
            <a:r>
              <a:rPr lang="en-US" sz="1500" dirty="0" err="1"/>
              <a:t>pasar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sosial</a:t>
            </a:r>
            <a:r>
              <a:rPr lang="en-US" sz="1500" dirty="0"/>
              <a:t>, </a:t>
            </a:r>
            <a:r>
              <a:rPr lang="en-US" sz="1500" dirty="0" err="1"/>
              <a:t>kondisi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r>
              <a:rPr lang="en-US" sz="1500" dirty="0"/>
              <a:t> </a:t>
            </a:r>
            <a:r>
              <a:rPr lang="en-US" sz="1500" dirty="0" err="1"/>
              <a:t>sosial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 </a:t>
            </a:r>
            <a:r>
              <a:rPr lang="en-US" sz="1500" dirty="0" err="1"/>
              <a:t>baik</a:t>
            </a:r>
            <a:r>
              <a:rPr lang="en-US" sz="1500" dirty="0"/>
              <a:t> </a:t>
            </a:r>
            <a:r>
              <a:rPr lang="en-US" sz="1500" dirty="0" err="1"/>
              <a:t>internasional</a:t>
            </a:r>
            <a:r>
              <a:rPr lang="en-US" sz="1500" dirty="0"/>
              <a:t>, </a:t>
            </a:r>
            <a:r>
              <a:rPr lang="en-US" sz="1500" dirty="0" err="1"/>
              <a:t>nasional</a:t>
            </a:r>
            <a:r>
              <a:rPr lang="en-US" sz="1500" dirty="0"/>
              <a:t>, regional, </a:t>
            </a:r>
            <a:r>
              <a:rPr lang="en-US" sz="1500" dirty="0" err="1"/>
              <a:t>maupun</a:t>
            </a:r>
            <a:r>
              <a:rPr lang="en-US" sz="1500" dirty="0"/>
              <a:t> </a:t>
            </a:r>
            <a:r>
              <a:rPr lang="en-US" sz="1500" dirty="0" err="1"/>
              <a:t>lokal</a:t>
            </a:r>
            <a:r>
              <a:rPr lang="en-US" sz="1500" dirty="0"/>
              <a:t>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812328" y="1490417"/>
            <a:ext cx="422031" cy="528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Down Arrow 11"/>
          <p:cNvSpPr/>
          <p:nvPr/>
        </p:nvSpPr>
        <p:spPr>
          <a:xfrm>
            <a:off x="4812328" y="3003412"/>
            <a:ext cx="422031" cy="351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ight Arrow 12"/>
          <p:cNvSpPr/>
          <p:nvPr/>
        </p:nvSpPr>
        <p:spPr>
          <a:xfrm>
            <a:off x="6219092" y="3917812"/>
            <a:ext cx="351692" cy="281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Oval 13"/>
          <p:cNvSpPr/>
          <p:nvPr/>
        </p:nvSpPr>
        <p:spPr>
          <a:xfrm>
            <a:off x="5905582" y="5113566"/>
            <a:ext cx="3727938" cy="11957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Menetapkan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lingkup</a:t>
            </a:r>
            <a:r>
              <a:rPr lang="en-US" dirty="0">
                <a:solidFill>
                  <a:schemeClr val="tx1"/>
                </a:solidFill>
              </a:rPr>
              <a:t> SMM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(4.3)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598199" y="5465263"/>
            <a:ext cx="2146889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Down Arrow 16"/>
          <p:cNvSpPr/>
          <p:nvPr/>
        </p:nvSpPr>
        <p:spPr>
          <a:xfrm>
            <a:off x="7485186" y="4756833"/>
            <a:ext cx="422031" cy="356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1" y="159234"/>
            <a:ext cx="1991777" cy="103751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88704" y="159234"/>
            <a:ext cx="0" cy="1037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86843" y="1196752"/>
            <a:ext cx="41609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F935-C175-4B01-9193-7DC3AF3E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1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" y="0"/>
            <a:ext cx="9906000" cy="1484784"/>
          </a:xfr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Identifikasi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Organisasi</a:t>
            </a:r>
            <a:r>
              <a:rPr lang="en-US" sz="3600" b="1" dirty="0">
                <a:solidFill>
                  <a:schemeClr val="bg1"/>
                </a:solidFill>
              </a:rPr>
              <a:t> Dan </a:t>
            </a:r>
            <a:r>
              <a:rPr lang="en-US" sz="3600" b="1" dirty="0" err="1">
                <a:solidFill>
                  <a:schemeClr val="bg1"/>
                </a:solidFill>
              </a:rPr>
              <a:t>Keterkaitannya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616" y="1916832"/>
            <a:ext cx="3884984" cy="147732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46075" indent="-346075"/>
            <a:r>
              <a:rPr lang="en-US" b="1" dirty="0" err="1"/>
              <a:t>Identifikasi</a:t>
            </a:r>
            <a:r>
              <a:rPr lang="en-US" b="1" dirty="0"/>
              <a:t> </a:t>
            </a:r>
          </a:p>
          <a:p>
            <a:pPr marL="457200" indent="-457200"/>
            <a:r>
              <a:rPr lang="en-US" dirty="0"/>
              <a:t>4.1.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keterkaitannya</a:t>
            </a:r>
            <a:r>
              <a:rPr lang="en-US" dirty="0"/>
              <a:t>, Internal </a:t>
            </a:r>
            <a:r>
              <a:rPr lang="en-US" dirty="0" err="1"/>
              <a:t>dan</a:t>
            </a:r>
            <a:r>
              <a:rPr lang="en-US" dirty="0"/>
              <a:t> external issue </a:t>
            </a:r>
          </a:p>
          <a:p>
            <a:pPr marL="457200" indent="-457200"/>
            <a:r>
              <a:rPr lang="en-US" dirty="0"/>
              <a:t>4.2.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944" y="4509120"/>
            <a:ext cx="2952328" cy="1477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REGULAR REVIEW 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Kondisi</a:t>
            </a:r>
            <a:r>
              <a:rPr lang="en-US" dirty="0"/>
              <a:t> external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,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 external </a:t>
            </a:r>
            <a:r>
              <a:rPr lang="en-US" dirty="0" err="1"/>
              <a:t>berubah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292352" y="2403468"/>
            <a:ext cx="1008112" cy="504056"/>
          </a:xfrm>
          <a:prstGeom prst="right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2237" y="2055331"/>
            <a:ext cx="4142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, </a:t>
            </a:r>
            <a:r>
              <a:rPr lang="en-US" dirty="0" err="1"/>
              <a:t>resiko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</a:p>
          <a:p>
            <a:pPr algn="ctr"/>
            <a:r>
              <a:rPr lang="en-US" b="1" u="sng" dirty="0"/>
              <a:t>MELALUI SUATU TINDAKAN YANG PERMANEN MELALUI SISTEM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772072" y="3663608"/>
            <a:ext cx="648072" cy="576064"/>
          </a:xfrm>
          <a:prstGeom prst="down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038600" y="4959752"/>
            <a:ext cx="1304156" cy="576064"/>
          </a:xfrm>
          <a:prstGeom prst="rightArrow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93060" y="4505576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external yang </a:t>
            </a:r>
            <a:r>
              <a:rPr lang="en-US" dirty="0" err="1"/>
              <a:t>berdampak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internal, </a:t>
            </a:r>
          </a:p>
          <a:p>
            <a:pPr algn="ctr"/>
            <a:endParaRPr lang="en-US" b="1" dirty="0"/>
          </a:p>
          <a:p>
            <a:pPr algn="ctr"/>
            <a:r>
              <a:rPr lang="en-US" b="1" u="sng" dirty="0"/>
              <a:t>INPUT UNTUK BISNIS PLAN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10424-F19B-486F-BE1E-798F19A5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"/>
            <a:ext cx="9906000" cy="1187795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954" dirty="0" err="1"/>
              <a:t>Menetapkan</a:t>
            </a:r>
            <a:r>
              <a:rPr lang="en-US" sz="2954" dirty="0"/>
              <a:t> </a:t>
            </a:r>
            <a:r>
              <a:rPr lang="en-US" sz="2954" dirty="0" err="1"/>
              <a:t>Lingkup</a:t>
            </a:r>
            <a:r>
              <a:rPr lang="en-US" sz="2954" dirty="0"/>
              <a:t> Sistem </a:t>
            </a:r>
            <a:r>
              <a:rPr lang="en-US" sz="2954" dirty="0" err="1"/>
              <a:t>Manajemen</a:t>
            </a:r>
            <a:r>
              <a:rPr lang="en-US" sz="2954" dirty="0"/>
              <a:t> </a:t>
            </a:r>
            <a:r>
              <a:rPr lang="en-US" sz="2954" dirty="0" err="1"/>
              <a:t>Mutu</a:t>
            </a:r>
            <a:endParaRPr lang="en-US" sz="2954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382"/>
            <a:ext cx="8229600" cy="4177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62" dirty="0" err="1"/>
              <a:t>Menetapkan</a:t>
            </a:r>
            <a:r>
              <a:rPr lang="en-US" sz="1662" dirty="0"/>
              <a:t> </a:t>
            </a:r>
            <a:r>
              <a:rPr lang="en-US" sz="1662" dirty="0" err="1"/>
              <a:t>batasan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 </a:t>
            </a:r>
            <a:r>
              <a:rPr lang="en-US" sz="1662" dirty="0" err="1"/>
              <a:t>dengan</a:t>
            </a:r>
            <a:r>
              <a:rPr lang="en-US" sz="1662" dirty="0"/>
              <a:t> </a:t>
            </a:r>
            <a:r>
              <a:rPr lang="en-US" sz="1662" dirty="0" err="1"/>
              <a:t>mempertimbangkan</a:t>
            </a:r>
            <a:r>
              <a:rPr lang="en-US" sz="1662" dirty="0"/>
              <a:t> </a:t>
            </a:r>
          </a:p>
          <a:p>
            <a:pPr marL="682886" lvl="1" indent="-313600"/>
            <a:r>
              <a:rPr lang="en-US" sz="1662" b="1" u="sng" dirty="0" err="1"/>
              <a:t>Permasalahan</a:t>
            </a:r>
            <a:r>
              <a:rPr lang="en-US" sz="1662" b="1" u="sng" dirty="0"/>
              <a:t> external </a:t>
            </a:r>
            <a:r>
              <a:rPr lang="en-US" sz="1662" b="1" u="sng" dirty="0" err="1"/>
              <a:t>dan</a:t>
            </a:r>
            <a:r>
              <a:rPr lang="en-US" sz="1662" b="1" u="sng" dirty="0"/>
              <a:t> internal yang </a:t>
            </a:r>
            <a:r>
              <a:rPr lang="en-US" sz="1662" b="1" u="sng" dirty="0" err="1"/>
              <a:t>terkait</a:t>
            </a:r>
            <a:r>
              <a:rPr lang="en-US" sz="1662" b="1" u="sng" dirty="0"/>
              <a:t> </a:t>
            </a:r>
            <a:r>
              <a:rPr lang="en-US" sz="1662" b="1" u="sng" dirty="0" err="1"/>
              <a:t>dengan</a:t>
            </a:r>
            <a:r>
              <a:rPr lang="en-US" sz="1662" b="1" u="sng" dirty="0"/>
              <a:t> </a:t>
            </a:r>
            <a:r>
              <a:rPr lang="en-US" sz="1662" b="1" u="sng" dirty="0" err="1"/>
              <a:t>tujuan</a:t>
            </a:r>
            <a:r>
              <a:rPr lang="en-US" sz="1662" b="1" u="sng" dirty="0"/>
              <a:t> </a:t>
            </a:r>
            <a:r>
              <a:rPr lang="en-US" sz="1662" b="1" u="sng" dirty="0" err="1"/>
              <a:t>dan</a:t>
            </a:r>
            <a:r>
              <a:rPr lang="en-US" sz="1662" b="1" u="sng" dirty="0"/>
              <a:t> </a:t>
            </a:r>
            <a:r>
              <a:rPr lang="en-US" sz="1662" b="1" u="sng" dirty="0" err="1"/>
              <a:t>arahan</a:t>
            </a:r>
            <a:r>
              <a:rPr lang="en-US" sz="1662" b="1" u="sng" dirty="0"/>
              <a:t> </a:t>
            </a:r>
            <a:r>
              <a:rPr lang="en-US" sz="1662" b="1" u="sng" dirty="0" err="1"/>
              <a:t>strategi</a:t>
            </a:r>
            <a:r>
              <a:rPr lang="en-US" sz="1662" b="1" u="sng" dirty="0"/>
              <a:t> </a:t>
            </a:r>
            <a:r>
              <a:rPr lang="en-US" sz="1662" b="1" u="sng" dirty="0" err="1"/>
              <a:t>Organisasi</a:t>
            </a:r>
            <a:r>
              <a:rPr lang="en-US" sz="1662" b="1" u="sng" dirty="0"/>
              <a:t> </a:t>
            </a:r>
            <a:r>
              <a:rPr lang="en-US" sz="1662" b="1" u="sng" dirty="0" err="1"/>
              <a:t>untuk</a:t>
            </a:r>
            <a:r>
              <a:rPr lang="en-US" sz="1662" b="1" u="sng" dirty="0"/>
              <a:t> </a:t>
            </a:r>
            <a:r>
              <a:rPr lang="en-US" sz="1662" b="1" u="sng" dirty="0" err="1"/>
              <a:t>mencapai</a:t>
            </a:r>
            <a:r>
              <a:rPr lang="en-US" sz="1662" b="1" u="sng" dirty="0"/>
              <a:t> </a:t>
            </a:r>
            <a:r>
              <a:rPr lang="en-US" sz="1662" b="1" u="sng" dirty="0" err="1"/>
              <a:t>hasil</a:t>
            </a:r>
            <a:r>
              <a:rPr lang="en-US" sz="1662" b="1" u="sng" dirty="0"/>
              <a:t> yang </a:t>
            </a:r>
            <a:r>
              <a:rPr lang="en-US" sz="1662" b="1" u="sng" dirty="0" err="1"/>
              <a:t>diinginkan</a:t>
            </a:r>
            <a:r>
              <a:rPr lang="en-US" sz="1662" b="1" u="sng" dirty="0"/>
              <a:t> </a:t>
            </a:r>
            <a:r>
              <a:rPr lang="en-US" sz="1662" b="1" u="sng" dirty="0" err="1"/>
              <a:t>dari</a:t>
            </a:r>
            <a:r>
              <a:rPr lang="en-US" sz="1662" b="1" u="sng" dirty="0"/>
              <a:t> SMM (4.1) *</a:t>
            </a:r>
          </a:p>
          <a:p>
            <a:pPr marL="682886" lvl="1" indent="-313600"/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relevan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pihak</a:t>
            </a:r>
            <a:r>
              <a:rPr lang="en-US" sz="1662" dirty="0"/>
              <a:t> yang </a:t>
            </a:r>
            <a:r>
              <a:rPr lang="en-US" sz="1662" dirty="0" err="1"/>
              <a:t>berkepentingan</a:t>
            </a:r>
            <a:endParaRPr lang="en-US" sz="1662" dirty="0"/>
          </a:p>
          <a:p>
            <a:pPr marL="682886" lvl="1" indent="-313600"/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  <a:r>
              <a:rPr lang="en-US" sz="1662" dirty="0" err="1"/>
              <a:t>dari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</a:p>
          <a:p>
            <a:pPr marL="0" indent="0">
              <a:buNone/>
            </a:pPr>
            <a:endParaRPr lang="en-US" sz="1662" dirty="0"/>
          </a:p>
          <a:p>
            <a:pPr marL="0" indent="0">
              <a:buNone/>
            </a:pPr>
            <a:r>
              <a:rPr lang="en-US" sz="1662" dirty="0" err="1"/>
              <a:t>Lingkup</a:t>
            </a:r>
            <a:r>
              <a:rPr lang="en-US" sz="1662" dirty="0"/>
              <a:t> SMM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</a:p>
          <a:p>
            <a:pPr marL="578842" lvl="1" indent="-209556"/>
            <a:r>
              <a:rPr lang="en-US" sz="1662" dirty="0" err="1"/>
              <a:t>Mencantumkan</a:t>
            </a:r>
            <a:r>
              <a:rPr lang="en-US" sz="1662" dirty="0"/>
              <a:t> </a:t>
            </a:r>
            <a:r>
              <a:rPr lang="en-US" sz="1662" dirty="0" err="1"/>
              <a:t>jenis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masuk</a:t>
            </a:r>
            <a:r>
              <a:rPr lang="en-US" sz="1662" dirty="0"/>
              <a:t> </a:t>
            </a:r>
            <a:r>
              <a:rPr lang="en-US" sz="1662" dirty="0" err="1"/>
              <a:t>dalam</a:t>
            </a:r>
            <a:r>
              <a:rPr lang="en-US" sz="1662" dirty="0"/>
              <a:t> </a:t>
            </a:r>
            <a:r>
              <a:rPr lang="en-US" sz="1662" dirty="0" err="1"/>
              <a:t>lingkup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memberikan</a:t>
            </a:r>
            <a:r>
              <a:rPr lang="en-US" sz="1662" dirty="0"/>
              <a:t> </a:t>
            </a:r>
            <a:r>
              <a:rPr lang="en-US" sz="1662" dirty="0" err="1"/>
              <a:t>penjelasan</a:t>
            </a: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  </a:t>
            </a:r>
          </a:p>
          <a:p>
            <a:pPr marL="578842" lvl="1" indent="-209556"/>
            <a:r>
              <a:rPr lang="en-US" sz="1662" dirty="0" err="1"/>
              <a:t>Harus</a:t>
            </a:r>
            <a:r>
              <a:rPr lang="en-US" sz="1662" dirty="0"/>
              <a:t> </a:t>
            </a:r>
            <a:r>
              <a:rPr lang="en-US" sz="1662" dirty="0" err="1"/>
              <a:t>tersedia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dijaga</a:t>
            </a:r>
            <a:r>
              <a:rPr lang="en-US" sz="1662" dirty="0"/>
              <a:t> </a:t>
            </a:r>
            <a:r>
              <a:rPr lang="en-US" sz="1662" dirty="0" err="1"/>
              <a:t>sebagai</a:t>
            </a:r>
            <a:r>
              <a:rPr lang="en-US" sz="1662" dirty="0"/>
              <a:t> “</a:t>
            </a:r>
            <a:r>
              <a:rPr lang="en-US" sz="1662" dirty="0" err="1"/>
              <a:t>informasi</a:t>
            </a:r>
            <a:r>
              <a:rPr lang="en-US" sz="1662" dirty="0"/>
              <a:t> yang </a:t>
            </a:r>
            <a:r>
              <a:rPr lang="en-US" sz="1662" dirty="0" err="1"/>
              <a:t>di</a:t>
            </a:r>
            <a:r>
              <a:rPr lang="en-US" sz="1662" dirty="0"/>
              <a:t> </a:t>
            </a:r>
            <a:r>
              <a:rPr lang="en-US" sz="1662" dirty="0" err="1"/>
              <a:t>dokumentasikan</a:t>
            </a:r>
            <a:r>
              <a:rPr lang="en-US" sz="1662" dirty="0"/>
              <a:t>” </a:t>
            </a:r>
          </a:p>
          <a:p>
            <a:pPr marL="0" indent="0">
              <a:buNone/>
            </a:pPr>
            <a:endParaRPr lang="en-US" sz="1662" dirty="0"/>
          </a:p>
          <a:p>
            <a:pPr marL="0" indent="0">
              <a:buNone/>
            </a:pPr>
            <a:endParaRPr lang="en-US" sz="1662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719165"/>
            <a:ext cx="8229600" cy="1371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dirty="0" err="1"/>
              <a:t>Organisasi</a:t>
            </a:r>
            <a:r>
              <a:rPr lang="en-US" sz="1662" dirty="0"/>
              <a:t> HARUS </a:t>
            </a:r>
            <a:r>
              <a:rPr lang="en-US" sz="1662" dirty="0" err="1"/>
              <a:t>menerapkan</a:t>
            </a:r>
            <a:r>
              <a:rPr lang="en-US" sz="1662" dirty="0"/>
              <a:t> </a:t>
            </a:r>
            <a:r>
              <a:rPr lang="en-US" sz="1662" dirty="0" err="1"/>
              <a:t>semua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ISO 9001. </a:t>
            </a:r>
            <a:r>
              <a:rPr lang="en-US" sz="1662" dirty="0" err="1"/>
              <a:t>Bila</a:t>
            </a:r>
            <a:r>
              <a:rPr lang="en-US" sz="1662" dirty="0"/>
              <a:t> </a:t>
            </a:r>
            <a:r>
              <a:rPr lang="en-US" sz="1662" dirty="0" err="1"/>
              <a:t>ada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yang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diterapkan</a:t>
            </a:r>
            <a:r>
              <a:rPr lang="en-US" sz="1662" dirty="0"/>
              <a:t>, ISO 9001 </a:t>
            </a:r>
            <a:r>
              <a:rPr lang="en-US" sz="1662" dirty="0" err="1"/>
              <a:t>hanya</a:t>
            </a:r>
            <a:r>
              <a:rPr lang="en-US" sz="1662" dirty="0"/>
              <a:t> </a:t>
            </a:r>
            <a:r>
              <a:rPr lang="en-US" sz="1662" dirty="0" err="1"/>
              <a:t>bisa</a:t>
            </a:r>
            <a:r>
              <a:rPr lang="en-US" sz="1662" dirty="0"/>
              <a:t> </a:t>
            </a:r>
            <a:r>
              <a:rPr lang="en-US" sz="1662" dirty="0" err="1"/>
              <a:t>diberikan</a:t>
            </a:r>
            <a:r>
              <a:rPr lang="en-US" sz="1662" dirty="0"/>
              <a:t> </a:t>
            </a:r>
            <a:r>
              <a:rPr lang="en-US" sz="1662" dirty="0" err="1"/>
              <a:t>jika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</a:t>
            </a:r>
            <a:r>
              <a:rPr lang="en-US" sz="1662" dirty="0" err="1"/>
              <a:t>tersebut</a:t>
            </a:r>
            <a:r>
              <a:rPr lang="en-US" sz="1662" dirty="0"/>
              <a:t>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memiliki</a:t>
            </a:r>
            <a:r>
              <a:rPr lang="en-US" sz="1662" dirty="0"/>
              <a:t> </a:t>
            </a:r>
            <a:r>
              <a:rPr lang="en-US" sz="1662" dirty="0" err="1"/>
              <a:t>efek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kemampuan</a:t>
            </a:r>
            <a:r>
              <a:rPr lang="en-US" sz="1662" dirty="0"/>
              <a:t> </a:t>
            </a:r>
            <a:r>
              <a:rPr lang="en-US" sz="1662" dirty="0" err="1"/>
              <a:t>atau</a:t>
            </a:r>
            <a:r>
              <a:rPr lang="en-US" sz="1662" dirty="0"/>
              <a:t> </a:t>
            </a:r>
            <a:r>
              <a:rPr lang="en-US" sz="1662" dirty="0" err="1"/>
              <a:t>tanggung</a:t>
            </a:r>
            <a:r>
              <a:rPr lang="en-US" sz="1662" dirty="0"/>
              <a:t> </a:t>
            </a:r>
            <a:r>
              <a:rPr lang="en-US" sz="1662" dirty="0" err="1"/>
              <a:t>jawab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</a:t>
            </a:r>
            <a:r>
              <a:rPr lang="en-US" sz="1662" dirty="0" err="1"/>
              <a:t>dalam</a:t>
            </a:r>
            <a:r>
              <a:rPr lang="en-US" sz="1662" dirty="0"/>
              <a:t> </a:t>
            </a:r>
          </a:p>
          <a:p>
            <a:pPr marL="685817" lvl="1" indent="-263776">
              <a:buFont typeface="Arial" pitchFamily="34" charset="0"/>
              <a:buChar char="•"/>
            </a:pPr>
            <a:r>
              <a:rPr lang="en-US" sz="1662" dirty="0" err="1"/>
              <a:t>Menjamin</a:t>
            </a:r>
            <a:r>
              <a:rPr lang="en-US" sz="1662" dirty="0"/>
              <a:t> </a:t>
            </a:r>
            <a:r>
              <a:rPr lang="en-US" sz="1662" dirty="0" err="1"/>
              <a:t>kesesuaian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</a:t>
            </a:r>
          </a:p>
          <a:p>
            <a:pPr marL="634528" lvl="1" indent="-212487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Peningkatan</a:t>
            </a:r>
            <a:r>
              <a:rPr lang="en-US" sz="1662" dirty="0"/>
              <a:t> </a:t>
            </a:r>
            <a:r>
              <a:rPr lang="en-US" sz="1662" dirty="0" err="1"/>
              <a:t>kepuasan</a:t>
            </a:r>
            <a:r>
              <a:rPr lang="en-US" sz="1662" dirty="0"/>
              <a:t> </a:t>
            </a:r>
            <a:r>
              <a:rPr lang="en-US" sz="1662" dirty="0" err="1"/>
              <a:t>Pelanggan</a:t>
            </a:r>
            <a:r>
              <a:rPr lang="en-US" sz="1662" dirty="0"/>
              <a:t> </a:t>
            </a:r>
          </a:p>
        </p:txBody>
      </p:sp>
      <p:sp>
        <p:nvSpPr>
          <p:cNvPr id="4" name="Teardrop 3"/>
          <p:cNvSpPr/>
          <p:nvPr/>
        </p:nvSpPr>
        <p:spPr>
          <a:xfrm>
            <a:off x="390159" y="1484783"/>
            <a:ext cx="432048" cy="308749"/>
          </a:xfrm>
          <a:prstGeom prst="teardrop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>
            <a:off x="398156" y="3308951"/>
            <a:ext cx="432048" cy="308749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24744"/>
            <a:ext cx="990600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4C0AD-1724-49AE-9855-3D674017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4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47627" y="-63236"/>
            <a:ext cx="5961112" cy="1714488"/>
          </a:xfrm>
          <a:noFill/>
          <a:ln>
            <a:noFill/>
          </a:ln>
        </p:spPr>
        <p:txBody>
          <a:bodyPr/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Case Study </a:t>
            </a:r>
            <a:r>
              <a:rPr lang="en-US" sz="5400" dirty="0">
                <a:solidFill>
                  <a:srgbClr val="C00000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7563" y="2255128"/>
            <a:ext cx="7525958" cy="362965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Produk</a:t>
            </a:r>
            <a:r>
              <a:rPr lang="en-US" dirty="0"/>
              <a:t>/ </a:t>
            </a:r>
            <a:r>
              <a:rPr lang="en-US" dirty="0" err="1"/>
              <a:t>Bisnis</a:t>
            </a:r>
            <a:r>
              <a:rPr lang="en-US" dirty="0"/>
              <a:t> Perusahaan </a:t>
            </a:r>
          </a:p>
          <a:p>
            <a:pPr lvl="1"/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berkepentingan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Sistem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(SMM) </a:t>
            </a:r>
          </a:p>
          <a:p>
            <a:pPr lvl="1"/>
            <a:r>
              <a:rPr lang="en-US" dirty="0" err="1"/>
              <a:t>Perundangan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regulasi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SMM </a:t>
            </a:r>
            <a:r>
              <a:rPr lang="en-US" dirty="0" err="1"/>
              <a:t>perusahaan</a:t>
            </a:r>
            <a:endParaRPr lang="en-US" dirty="0"/>
          </a:p>
          <a:p>
            <a:pPr lvl="1"/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Internal </a:t>
            </a:r>
            <a:r>
              <a:rPr lang="en-US" dirty="0" err="1"/>
              <a:t>dan</a:t>
            </a:r>
            <a:r>
              <a:rPr lang="en-US" dirty="0"/>
              <a:t> External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persyaratan</a:t>
            </a:r>
            <a:r>
              <a:rPr lang="en-US" dirty="0"/>
              <a:t> ISO 9001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diterapkan</a:t>
            </a:r>
            <a:endParaRPr lang="en-US" dirty="0"/>
          </a:p>
          <a:p>
            <a:pPr lvl="1"/>
            <a:r>
              <a:rPr lang="en-US" dirty="0"/>
              <a:t>Proses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dipenuhi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eksternal</a:t>
            </a:r>
            <a:endParaRPr lang="en-US" dirty="0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6575" y="122667"/>
            <a:ext cx="1434125" cy="14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760678" y="1556792"/>
            <a:ext cx="21133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2000" b="1" u="sng" dirty="0">
                <a:solidFill>
                  <a:srgbClr val="0070C0"/>
                </a:solidFill>
                <a:latin typeface="Times New Roman" pitchFamily="18" charset="0"/>
              </a:rPr>
              <a:t>30</a:t>
            </a:r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20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83115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744172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15579" y="1439065"/>
            <a:ext cx="5477581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/>
          <p:cNvSpPr/>
          <p:nvPr/>
        </p:nvSpPr>
        <p:spPr>
          <a:xfrm>
            <a:off x="1868452" y="2255128"/>
            <a:ext cx="544532" cy="576064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4818C-E1DD-4886-80B3-A31CAE48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29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3455864"/>
            <a:ext cx="9920344" cy="13524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-14344" y="354930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15552" y="474372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791906" y="3082266"/>
            <a:ext cx="2116560" cy="1987746"/>
            <a:chOff x="4918580" y="3425656"/>
            <a:chExt cx="2116560" cy="1987746"/>
          </a:xfrm>
        </p:grpSpPr>
        <p:sp>
          <p:nvSpPr>
            <p:cNvPr id="57" name="Oval 5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5221858" y="4185274"/>
              <a:ext cx="15167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 2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03285" y="83589"/>
            <a:ext cx="8418512" cy="10583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46" u="sng" dirty="0" err="1"/>
              <a:t>Memahami</a:t>
            </a:r>
            <a:r>
              <a:rPr lang="en-US" sz="1846" u="sng" dirty="0"/>
              <a:t> </a:t>
            </a:r>
            <a:r>
              <a:rPr lang="en-US" sz="1846" u="sng" dirty="0" err="1"/>
              <a:t>situasi</a:t>
            </a:r>
            <a:r>
              <a:rPr lang="en-US" sz="1846" u="sng" dirty="0"/>
              <a:t> </a:t>
            </a:r>
            <a:r>
              <a:rPr lang="en-US" sz="1846" u="sng" dirty="0" err="1"/>
              <a:t>sebelum</a:t>
            </a:r>
            <a:r>
              <a:rPr lang="en-US" sz="1846" u="sng" dirty="0"/>
              <a:t> </a:t>
            </a:r>
            <a:r>
              <a:rPr lang="en-US" sz="1846" u="sng" dirty="0" err="1"/>
              <a:t>mengembangkan</a:t>
            </a:r>
            <a:r>
              <a:rPr lang="en-US" sz="1846" u="sng" dirty="0"/>
              <a:t> </a:t>
            </a:r>
            <a:r>
              <a:rPr lang="en-US" sz="1846" u="sng" dirty="0" err="1"/>
              <a:t>sistem</a:t>
            </a:r>
            <a:r>
              <a:rPr lang="en-US" sz="1846" u="sng" dirty="0"/>
              <a:t> 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Organisasi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keterkaitannya</a:t>
            </a:r>
            <a:r>
              <a:rPr lang="en-US" sz="1477" dirty="0"/>
              <a:t> (4.1)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Persyaratan</a:t>
            </a:r>
            <a:r>
              <a:rPr lang="en-US" sz="1477" dirty="0"/>
              <a:t>,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harapan</a:t>
            </a:r>
            <a:r>
              <a:rPr lang="en-US" sz="1477" dirty="0"/>
              <a:t> 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Pelanggan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pihak</a:t>
            </a:r>
            <a:r>
              <a:rPr lang="en-US" sz="1477" dirty="0"/>
              <a:t> </a:t>
            </a:r>
            <a:r>
              <a:rPr lang="en-US" sz="1477" dirty="0" err="1"/>
              <a:t>terkait</a:t>
            </a:r>
            <a:r>
              <a:rPr lang="en-US" sz="1477" dirty="0"/>
              <a:t> </a:t>
            </a:r>
            <a:r>
              <a:rPr lang="en-US" sz="1477" dirty="0" err="1"/>
              <a:t>lainnya</a:t>
            </a:r>
            <a:r>
              <a:rPr lang="en-US" sz="1477" dirty="0"/>
              <a:t> (4.2)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ruang</a:t>
            </a:r>
            <a:r>
              <a:rPr lang="en-US" sz="1477" dirty="0"/>
              <a:t> </a:t>
            </a:r>
            <a:r>
              <a:rPr lang="en-US" sz="1477" dirty="0" err="1"/>
              <a:t>lingkup</a:t>
            </a:r>
            <a:r>
              <a:rPr lang="en-US" sz="1477" dirty="0"/>
              <a:t> </a:t>
            </a:r>
            <a:r>
              <a:rPr lang="en-US" sz="1477" dirty="0" err="1"/>
              <a:t>dari</a:t>
            </a:r>
            <a:r>
              <a:rPr lang="en-US" sz="1477" dirty="0"/>
              <a:t> Sistem </a:t>
            </a:r>
            <a:r>
              <a:rPr lang="en-US" sz="1477" dirty="0" err="1"/>
              <a:t>Manajemen</a:t>
            </a:r>
            <a:r>
              <a:rPr lang="en-US" sz="1477" dirty="0"/>
              <a:t> </a:t>
            </a:r>
            <a:r>
              <a:rPr lang="en-US" sz="1477" dirty="0" err="1"/>
              <a:t>Mutu</a:t>
            </a:r>
            <a:r>
              <a:rPr lang="en-US" sz="1477" dirty="0"/>
              <a:t> (4.3)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7858" y="1456965"/>
            <a:ext cx="8562528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1662" b="1" u="sng" dirty="0" err="1"/>
              <a:t>Pengembangan</a:t>
            </a:r>
            <a:r>
              <a:rPr lang="en-US" sz="1662" b="1" u="sng" dirty="0"/>
              <a:t> Sistem </a:t>
            </a:r>
            <a:r>
              <a:rPr lang="en-US" sz="1662" b="1" u="sng" dirty="0" err="1"/>
              <a:t>Manajemen</a:t>
            </a:r>
            <a:r>
              <a:rPr lang="en-US" sz="1662" b="1" u="sng" dirty="0"/>
              <a:t> </a:t>
            </a:r>
            <a:r>
              <a:rPr lang="en-US" sz="1662" b="1" u="sng" dirty="0" err="1"/>
              <a:t>Mutu</a:t>
            </a:r>
            <a:r>
              <a:rPr lang="en-US" sz="1662" b="1" u="sng" dirty="0"/>
              <a:t>, </a:t>
            </a:r>
            <a:r>
              <a:rPr lang="en-US" sz="1662" b="1" u="sng" dirty="0" err="1"/>
              <a:t>menggunakan</a:t>
            </a:r>
            <a:r>
              <a:rPr lang="en-US" sz="1662" b="1" u="sng" dirty="0"/>
              <a:t> </a:t>
            </a:r>
            <a:r>
              <a:rPr lang="en-US" sz="1662" b="1" u="sng" dirty="0" err="1"/>
              <a:t>pendekatan</a:t>
            </a:r>
            <a:r>
              <a:rPr lang="en-US" sz="1662" b="1" u="sng" dirty="0"/>
              <a:t> </a:t>
            </a:r>
            <a:r>
              <a:rPr lang="en-US" sz="1662" b="1" u="sng" dirty="0" err="1"/>
              <a:t>proses</a:t>
            </a:r>
            <a:r>
              <a:rPr lang="en-US" sz="1662" b="1" u="sng" dirty="0"/>
              <a:t> </a:t>
            </a:r>
            <a:endParaRPr lang="en-US" sz="1662" u="sng" dirty="0"/>
          </a:p>
          <a:p>
            <a:pPr algn="ctr">
              <a:tabLst>
                <a:tab pos="266707" algn="l"/>
              </a:tabLst>
            </a:pPr>
            <a:r>
              <a:rPr lang="en-US" sz="1662" dirty="0"/>
              <a:t>SIPOCORR </a:t>
            </a:r>
            <a:r>
              <a:rPr lang="en-US" sz="1662" i="1" dirty="0"/>
              <a:t>(Supplier –Input- Process- Output- Customer- Objectives –Risk- Reference)</a:t>
            </a:r>
            <a:endParaRPr lang="en-US" sz="1662" dirty="0"/>
          </a:p>
        </p:txBody>
      </p:sp>
      <p:grpSp>
        <p:nvGrpSpPr>
          <p:cNvPr id="80" name="Group 79"/>
          <p:cNvGrpSpPr/>
          <p:nvPr/>
        </p:nvGrpSpPr>
        <p:grpSpPr>
          <a:xfrm>
            <a:off x="466817" y="3571681"/>
            <a:ext cx="1254139" cy="1107478"/>
            <a:chOff x="4918580" y="3425656"/>
            <a:chExt cx="2116560" cy="1987746"/>
          </a:xfrm>
        </p:grpSpPr>
        <p:sp>
          <p:nvSpPr>
            <p:cNvPr id="81" name="Oval 80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532509" y="3838186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Sebelumnya</a:t>
            </a:r>
            <a:endParaRPr lang="en-US" sz="14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014652" y="3576199"/>
            <a:ext cx="1254139" cy="1107478"/>
            <a:chOff x="4918580" y="3425656"/>
            <a:chExt cx="2116560" cy="1987746"/>
          </a:xfrm>
        </p:grpSpPr>
        <p:sp>
          <p:nvSpPr>
            <p:cNvPr id="87" name="Oval 8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8120941" y="3880523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Berikutnya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74463" y="2708944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Input yang </a:t>
            </a:r>
          </a:p>
          <a:p>
            <a:pPr algn="ctr"/>
            <a:r>
              <a:rPr lang="en-US" sz="1400" i="1" dirty="0" err="1"/>
              <a:t>diperlukan</a:t>
            </a:r>
            <a:r>
              <a:rPr lang="en-US" sz="1400" i="1" dirty="0"/>
              <a:t> </a:t>
            </a:r>
          </a:p>
          <a:p>
            <a:pPr algn="ctr"/>
            <a:r>
              <a:rPr lang="en-US" sz="1400" i="1" dirty="0"/>
              <a:t>(4.4.1.a 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757980" y="2745529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Output yang </a:t>
            </a:r>
            <a:r>
              <a:rPr lang="en-US" sz="1400" i="1" dirty="0" err="1"/>
              <a:t>diharapkan</a:t>
            </a:r>
            <a:endParaRPr lang="en-US" sz="1400" i="1" dirty="0"/>
          </a:p>
          <a:p>
            <a:pPr algn="ctr"/>
            <a:r>
              <a:rPr lang="en-US" sz="1400" i="1" dirty="0"/>
              <a:t>(4.4.1.a)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61140" y="2277701"/>
            <a:ext cx="18288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Sumber</a:t>
            </a:r>
            <a:r>
              <a:rPr lang="en-US" sz="1477" dirty="0"/>
              <a:t> </a:t>
            </a:r>
            <a:r>
              <a:rPr lang="en-US" sz="1477" dirty="0" err="1"/>
              <a:t>daya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/>
              <a:t>yang </a:t>
            </a:r>
            <a:r>
              <a:rPr lang="en-US" sz="1477" dirty="0" err="1"/>
              <a:t>dibutuhkan</a:t>
            </a:r>
            <a:endParaRPr lang="en-US" sz="1477" dirty="0"/>
          </a:p>
          <a:p>
            <a:pPr algn="ctr"/>
            <a:r>
              <a:rPr lang="en-US" sz="1477" dirty="0"/>
              <a:t>(4.4.1.d)</a:t>
            </a:r>
          </a:p>
          <a:p>
            <a:pPr algn="ctr"/>
            <a:r>
              <a:rPr lang="en-US" sz="1477" dirty="0"/>
              <a:t>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36604" y="2276872"/>
            <a:ext cx="2057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Tanggung</a:t>
            </a:r>
            <a:r>
              <a:rPr lang="en-US" sz="1477" dirty="0"/>
              <a:t> </a:t>
            </a:r>
            <a:r>
              <a:rPr lang="en-US" sz="1477" dirty="0" err="1"/>
              <a:t>jawab</a:t>
            </a:r>
            <a:endParaRPr lang="en-US" sz="1477" dirty="0"/>
          </a:p>
          <a:p>
            <a:pPr algn="ctr"/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wewenang</a:t>
            </a:r>
            <a:r>
              <a:rPr lang="en-US" sz="1477" dirty="0"/>
              <a:t>  (4.4.1.e)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763812" y="5065119"/>
            <a:ext cx="2438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u="sng" dirty="0" err="1"/>
              <a:t>Resiko</a:t>
            </a:r>
            <a:r>
              <a:rPr lang="en-US" sz="1477" b="1" u="sng" dirty="0"/>
              <a:t> </a:t>
            </a:r>
            <a:r>
              <a:rPr lang="en-US" sz="1477" b="1" u="sng" dirty="0" err="1"/>
              <a:t>dan</a:t>
            </a:r>
            <a:r>
              <a:rPr lang="en-US" sz="1477" b="1" u="sng" dirty="0"/>
              <a:t> </a:t>
            </a:r>
          </a:p>
          <a:p>
            <a:pPr algn="ctr"/>
            <a:r>
              <a:rPr lang="en-US" sz="1477" b="1" u="sng" dirty="0" err="1"/>
              <a:t>Peluang</a:t>
            </a:r>
            <a:r>
              <a:rPr lang="en-US" sz="1477" b="1" u="sng" dirty="0"/>
              <a:t> * </a:t>
            </a:r>
          </a:p>
          <a:p>
            <a:pPr algn="ctr"/>
            <a:r>
              <a:rPr lang="en-US" sz="1477" dirty="0"/>
              <a:t>(4.4.1.f)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13284" y="5002918"/>
            <a:ext cx="27432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Kriteria</a:t>
            </a:r>
            <a:r>
              <a:rPr lang="en-US" sz="1477" dirty="0"/>
              <a:t>,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 err="1"/>
              <a:t>pengawasan</a:t>
            </a:r>
            <a:r>
              <a:rPr lang="en-US" sz="1477" dirty="0"/>
              <a:t>, </a:t>
            </a:r>
            <a:r>
              <a:rPr lang="en-US" sz="1477" dirty="0" err="1"/>
              <a:t>pengukuran</a:t>
            </a:r>
            <a:r>
              <a:rPr lang="en-US" sz="1477" dirty="0"/>
              <a:t>,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indikator</a:t>
            </a:r>
            <a:r>
              <a:rPr lang="en-US" sz="1477" dirty="0"/>
              <a:t> </a:t>
            </a:r>
            <a:r>
              <a:rPr lang="en-US" sz="1477" dirty="0" err="1"/>
              <a:t>performa</a:t>
            </a:r>
            <a:r>
              <a:rPr lang="en-US" sz="1477" dirty="0"/>
              <a:t> (4.4.1.c)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91906" y="4416672"/>
            <a:ext cx="1009048" cy="64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0"/>
          </p:cNvCxnSpPr>
          <p:nvPr/>
        </p:nvCxnSpPr>
        <p:spPr>
          <a:xfrm flipH="1" flipV="1">
            <a:off x="4967577" y="4396515"/>
            <a:ext cx="1015435" cy="66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938105" y="3055372"/>
            <a:ext cx="825707" cy="60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6" idx="2"/>
          </p:cNvCxnSpPr>
          <p:nvPr/>
        </p:nvCxnSpPr>
        <p:spPr>
          <a:xfrm flipH="1">
            <a:off x="5037597" y="3051123"/>
            <a:ext cx="727707" cy="6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13" idx="0"/>
          </p:cNvCxnSpPr>
          <p:nvPr/>
        </p:nvCxnSpPr>
        <p:spPr>
          <a:xfrm flipH="1">
            <a:off x="2117707" y="4282017"/>
            <a:ext cx="6875" cy="1630603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3103" y="5912620"/>
            <a:ext cx="4129208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 err="1"/>
              <a:t>Urutan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Interaksi</a:t>
            </a:r>
            <a:r>
              <a:rPr lang="en-US" sz="1477" i="1" dirty="0"/>
              <a:t> a</a:t>
            </a:r>
          </a:p>
          <a:p>
            <a:pPr algn="ctr"/>
            <a:r>
              <a:rPr lang="en-US" sz="1477" i="1" dirty="0" err="1"/>
              <a:t>ntar</a:t>
            </a:r>
            <a:r>
              <a:rPr lang="en-US" sz="1477" i="1" dirty="0"/>
              <a:t> Proses (4.4.1.b) </a:t>
            </a:r>
          </a:p>
        </p:txBody>
      </p:sp>
      <p:sp>
        <p:nvSpPr>
          <p:cNvPr id="116" name="Flowchart: Alternate Process 115"/>
          <p:cNvSpPr/>
          <p:nvPr/>
        </p:nvSpPr>
        <p:spPr>
          <a:xfrm>
            <a:off x="2957554" y="2132856"/>
            <a:ext cx="3785145" cy="38716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990705" y="3768081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994596" y="377041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1925188" y="3800000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926268" y="3791792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02212" y="5006297"/>
            <a:ext cx="25908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417" indent="-215417">
              <a:buFont typeface="+mj-lt"/>
              <a:buAutoNum type="arabicPeriod"/>
            </a:pPr>
            <a:r>
              <a:rPr lang="en-US" sz="1477" dirty="0" err="1"/>
              <a:t>Evaluasi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, </a:t>
            </a:r>
            <a:r>
              <a:rPr lang="en-US" sz="1477" dirty="0" err="1"/>
              <a:t>melakukan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mencapai</a:t>
            </a:r>
            <a:r>
              <a:rPr lang="en-US" sz="1477" dirty="0"/>
              <a:t> </a:t>
            </a:r>
            <a:r>
              <a:rPr lang="en-US" sz="1477" dirty="0" err="1"/>
              <a:t>tujuan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(4.4.1.g)</a:t>
            </a:r>
          </a:p>
          <a:p>
            <a:pPr marL="215417" indent="-215417">
              <a:buFont typeface="+mj-lt"/>
              <a:buAutoNum type="arabicPeriod"/>
            </a:pPr>
            <a:r>
              <a:rPr lang="en-US" sz="1477" dirty="0"/>
              <a:t>Improve </a:t>
            </a:r>
            <a:r>
              <a:rPr lang="en-US" sz="1477" dirty="0" err="1"/>
              <a:t>proses</a:t>
            </a:r>
            <a:r>
              <a:rPr lang="en-US" sz="1477" dirty="0"/>
              <a:t> (4.4.1.h)</a:t>
            </a:r>
          </a:p>
        </p:txBody>
      </p:sp>
      <p:sp>
        <p:nvSpPr>
          <p:cNvPr id="118" name="Down Arrow 117"/>
          <p:cNvSpPr/>
          <p:nvPr/>
        </p:nvSpPr>
        <p:spPr>
          <a:xfrm>
            <a:off x="4530571" y="1176775"/>
            <a:ext cx="710461" cy="32584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8B7C8-CB29-4839-A040-013C134B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0" grpId="0" animBg="1"/>
      <p:bldP spid="7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55943" cy="685800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32720" y="4365104"/>
            <a:ext cx="7200800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r">
              <a:defRPr/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TRANSFORMASI SISTEM</a:t>
            </a:r>
            <a:endParaRPr lang="id-ID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flipV="1">
            <a:off x="5685913" y="5470603"/>
            <a:ext cx="380359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80883" y="5490216"/>
            <a:ext cx="43049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Konsep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Sentral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Sistem</a:t>
            </a:r>
            <a:r>
              <a:rPr lang="en-US" sz="2400" i="1" dirty="0">
                <a:solidFill>
                  <a:schemeClr val="bg1"/>
                </a:solidFill>
                <a:latin typeface="Arial Narrow" panose="020B0606020202030204" pitchFamily="34" charset="0"/>
              </a:rPr>
              <a:t> Consulting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6CBE7-A31D-4561-8D34-0141AFC8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13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30224"/>
            <a:ext cx="5025008" cy="4727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0" name="TextBox 4"/>
          <p:cNvSpPr txBox="1">
            <a:spLocks noChangeArrowheads="1"/>
          </p:cNvSpPr>
          <p:nvPr/>
        </p:nvSpPr>
        <p:spPr bwMode="auto">
          <a:xfrm>
            <a:off x="257809" y="1242821"/>
            <a:ext cx="9333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>
                <a:solidFill>
                  <a:srgbClr val="C00000"/>
                </a:solidFill>
              </a:rPr>
              <a:t>Konsep</a:t>
            </a:r>
            <a:r>
              <a:rPr lang="en-US" sz="2000" b="1" dirty="0">
                <a:solidFill>
                  <a:srgbClr val="C00000"/>
                </a:solidFill>
              </a:rPr>
              <a:t> lama =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 err="1">
                <a:solidFill>
                  <a:srgbClr val="C00000"/>
                </a:solidFill>
              </a:rPr>
              <a:t>kerjakan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apa</a:t>
            </a:r>
            <a:r>
              <a:rPr lang="en-US" sz="2000" b="1" dirty="0">
                <a:solidFill>
                  <a:srgbClr val="C00000"/>
                </a:solidFill>
              </a:rPr>
              <a:t> yang </a:t>
            </a:r>
            <a:r>
              <a:rPr lang="en-US" sz="2000" b="1" dirty="0" err="1">
                <a:solidFill>
                  <a:srgbClr val="C00000"/>
                </a:solidFill>
              </a:rPr>
              <a:t>kamu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tulis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6384" name="Group 16383"/>
          <p:cNvGrpSpPr/>
          <p:nvPr/>
        </p:nvGrpSpPr>
        <p:grpSpPr>
          <a:xfrm>
            <a:off x="770135" y="1069356"/>
            <a:ext cx="8215312" cy="714375"/>
            <a:chOff x="1171608" y="1142989"/>
            <a:chExt cx="8215312" cy="714375"/>
          </a:xfrm>
        </p:grpSpPr>
        <p:cxnSp>
          <p:nvCxnSpPr>
            <p:cNvPr id="16391" name="Straight Connector 8"/>
            <p:cNvCxnSpPr>
              <a:cxnSpLocks noChangeShapeType="1"/>
            </p:cNvCxnSpPr>
            <p:nvPr/>
          </p:nvCxnSpPr>
          <p:spPr bwMode="auto">
            <a:xfrm>
              <a:off x="1171608" y="1142989"/>
              <a:ext cx="8143875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92" name="Straight Connector 6"/>
            <p:cNvCxnSpPr>
              <a:cxnSpLocks noChangeShapeType="1"/>
            </p:cNvCxnSpPr>
            <p:nvPr/>
          </p:nvCxnSpPr>
          <p:spPr bwMode="auto">
            <a:xfrm flipV="1">
              <a:off x="1171608" y="1142989"/>
              <a:ext cx="8215312" cy="7143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1" name="WordArt 4"/>
          <p:cNvSpPr>
            <a:spLocks noChangeArrowheads="1" noChangeShapeType="1" noTextEdit="1"/>
          </p:cNvSpPr>
          <p:nvPr/>
        </p:nvSpPr>
        <p:spPr bwMode="auto">
          <a:xfrm>
            <a:off x="2309815" y="263508"/>
            <a:ext cx="5235575" cy="736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000" b="1" kern="10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Membuat</a:t>
            </a:r>
            <a:r>
              <a:rPr lang="en-US" sz="4000" b="1" kern="1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ucida Sans"/>
              </a:rPr>
              <a:t> Sistem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25008" y="2130226"/>
            <a:ext cx="4880992" cy="46714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01" name="Group 16400"/>
          <p:cNvGrpSpPr/>
          <p:nvPr/>
        </p:nvGrpSpPr>
        <p:grpSpPr>
          <a:xfrm>
            <a:off x="6058537" y="3429000"/>
            <a:ext cx="3198311" cy="1017404"/>
            <a:chOff x="6058535" y="3429000"/>
            <a:chExt cx="3198311" cy="1017404"/>
          </a:xfrm>
        </p:grpSpPr>
        <p:sp>
          <p:nvSpPr>
            <p:cNvPr id="22" name="Rectangle 21"/>
            <p:cNvSpPr/>
            <p:nvPr/>
          </p:nvSpPr>
          <p:spPr>
            <a:xfrm>
              <a:off x="6078859" y="3429000"/>
              <a:ext cx="2906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T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ETAPKAN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58535" y="4077072"/>
              <a:ext cx="3198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standardkan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sudah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402" name="Group 16401"/>
          <p:cNvGrpSpPr/>
          <p:nvPr/>
        </p:nvGrpSpPr>
        <p:grpSpPr>
          <a:xfrm>
            <a:off x="6058535" y="4614229"/>
            <a:ext cx="3493264" cy="1058343"/>
            <a:chOff x="6058535" y="4614227"/>
            <a:chExt cx="3493264" cy="1058343"/>
          </a:xfrm>
        </p:grpSpPr>
        <p:sp>
          <p:nvSpPr>
            <p:cNvPr id="25" name="Rectangle 24"/>
            <p:cNvSpPr/>
            <p:nvPr/>
          </p:nvSpPr>
          <p:spPr>
            <a:xfrm>
              <a:off x="6058535" y="4614227"/>
              <a:ext cx="33673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M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ODIFIKASI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58535" y="5303238"/>
              <a:ext cx="3493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perbaiki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yang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masih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kurang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baik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" y="5819073"/>
            <a:ext cx="9906000" cy="1055667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1742" y="6016877"/>
            <a:ext cx="787850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Modifikasi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berhenti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Ada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masalah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revisi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sistem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Sistem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pernah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sempurna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harus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terus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 err="1">
                <a:solidFill>
                  <a:schemeClr val="accent1">
                    <a:lumMod val="50000"/>
                  </a:schemeClr>
                </a:solidFill>
              </a:rPr>
              <a:t>diperbaiki</a:t>
            </a:r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7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5921466"/>
            <a:ext cx="990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0" y="222028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69024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880992" y="2220288"/>
            <a:ext cx="0" cy="370117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74057" y="3608787"/>
            <a:ext cx="2332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KONSEP</a:t>
            </a:r>
          </a:p>
        </p:txBody>
      </p:sp>
      <p:grpSp>
        <p:nvGrpSpPr>
          <p:cNvPr id="16387" name="Group 16386"/>
          <p:cNvGrpSpPr/>
          <p:nvPr/>
        </p:nvGrpSpPr>
        <p:grpSpPr>
          <a:xfrm>
            <a:off x="709778" y="2531783"/>
            <a:ext cx="3322234" cy="2995913"/>
            <a:chOff x="709778" y="2531781"/>
            <a:chExt cx="3322234" cy="2995913"/>
          </a:xfrm>
        </p:grpSpPr>
        <p:pic>
          <p:nvPicPr>
            <p:cNvPr id="87042" name="Picture 2" descr="https://encrypted-tbn2.gstatic.com/images?q=tbn:ANd9GcQ-eEyeAJa2N87VsTnVlhe1Rk7BodjtHji1cLBOTvld_LS9BLvUi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9778" y="2531781"/>
              <a:ext cx="3322234" cy="2978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801218" y="2531781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09286" y="2549006"/>
              <a:ext cx="19432" cy="29786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00" name="Group 16399"/>
          <p:cNvGrpSpPr/>
          <p:nvPr/>
        </p:nvGrpSpPr>
        <p:grpSpPr>
          <a:xfrm>
            <a:off x="6090248" y="2381488"/>
            <a:ext cx="3615280" cy="987690"/>
            <a:chOff x="6090248" y="2381488"/>
            <a:chExt cx="3615280" cy="987690"/>
          </a:xfrm>
        </p:grpSpPr>
        <p:sp>
          <p:nvSpPr>
            <p:cNvPr id="8" name="Rectangle 7"/>
            <p:cNvSpPr/>
            <p:nvPr/>
          </p:nvSpPr>
          <p:spPr>
            <a:xfrm>
              <a:off x="6094099" y="2381488"/>
              <a:ext cx="1767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rgbClr val="33CC33"/>
                  </a:solidFill>
                  <a:latin typeface="Impact" panose="020B0806030902050204" pitchFamily="34" charset="0"/>
                </a:rPr>
                <a:t>A</a:t>
              </a:r>
              <a:r>
                <a:rPr lang="en-US" sz="4800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MATI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0248" y="2999846"/>
              <a:ext cx="36152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detail system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secara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</a:rPr>
                <a:t>menyeluruh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48951" y="2585000"/>
            <a:ext cx="1529496" cy="420360"/>
            <a:chOff x="4448951" y="2585000"/>
            <a:chExt cx="1529496" cy="420360"/>
          </a:xfrm>
        </p:grpSpPr>
        <p:grpSp>
          <p:nvGrpSpPr>
            <p:cNvPr id="68" name="Group 67"/>
            <p:cNvGrpSpPr/>
            <p:nvPr/>
          </p:nvGrpSpPr>
          <p:grpSpPr>
            <a:xfrm>
              <a:off x="4448951" y="2585000"/>
              <a:ext cx="1529496" cy="420360"/>
              <a:chOff x="5313040" y="2579486"/>
              <a:chExt cx="653705" cy="420360"/>
            </a:xfrm>
          </p:grpSpPr>
          <p:sp>
            <p:nvSpPr>
              <p:cNvPr id="69" name="Pentagon 68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Freeform 70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66700" y="2609468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448951" y="3634318"/>
            <a:ext cx="1529496" cy="420360"/>
            <a:chOff x="4448951" y="3634318"/>
            <a:chExt cx="1529496" cy="420360"/>
          </a:xfrm>
        </p:grpSpPr>
        <p:grpSp>
          <p:nvGrpSpPr>
            <p:cNvPr id="64" name="Group 63"/>
            <p:cNvGrpSpPr/>
            <p:nvPr/>
          </p:nvGrpSpPr>
          <p:grpSpPr>
            <a:xfrm>
              <a:off x="4448951" y="3634318"/>
              <a:ext cx="1529496" cy="420360"/>
              <a:chOff x="5313040" y="2579486"/>
              <a:chExt cx="653705" cy="420360"/>
            </a:xfrm>
          </p:grpSpPr>
          <p:sp>
            <p:nvSpPr>
              <p:cNvPr id="65" name="Pentagon 64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Freeform 66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37975" y="3655697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448951" y="4799034"/>
            <a:ext cx="1529496" cy="420360"/>
            <a:chOff x="4448951" y="4799034"/>
            <a:chExt cx="1529496" cy="420360"/>
          </a:xfrm>
        </p:grpSpPr>
        <p:grpSp>
          <p:nvGrpSpPr>
            <p:cNvPr id="60" name="Group 59"/>
            <p:cNvGrpSpPr/>
            <p:nvPr/>
          </p:nvGrpSpPr>
          <p:grpSpPr>
            <a:xfrm>
              <a:off x="4448951" y="4799034"/>
              <a:ext cx="1529496" cy="420360"/>
              <a:chOff x="5313040" y="2579486"/>
              <a:chExt cx="653705" cy="420360"/>
            </a:xfrm>
          </p:grpSpPr>
          <p:sp>
            <p:nvSpPr>
              <p:cNvPr id="61" name="Pentagon 60"/>
              <p:cNvSpPr/>
              <p:nvPr/>
            </p:nvSpPr>
            <p:spPr>
              <a:xfrm>
                <a:off x="5324735" y="2579486"/>
                <a:ext cx="642010" cy="4203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25400" dist="38100" dir="5100000" sx="97000" sy="97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5313040" y="2579486"/>
                <a:ext cx="0" cy="42036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76200" dist="127000" dir="4800000" sx="160000" sy="160000" rotWithShape="0">
                  <a:srgbClr val="000000">
                    <a:alpha val="82000"/>
                  </a:srgb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Freeform 62"/>
              <p:cNvSpPr/>
              <p:nvPr/>
            </p:nvSpPr>
            <p:spPr>
              <a:xfrm>
                <a:off x="5334000" y="2613949"/>
                <a:ext cx="605425" cy="372658"/>
              </a:xfrm>
              <a:custGeom>
                <a:avLst/>
                <a:gdLst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381000 w 566057"/>
                  <a:gd name="connsiteY3" fmla="*/ 359228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13657 w 566057"/>
                  <a:gd name="connsiteY1" fmla="*/ 0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59228"/>
                  <a:gd name="connsiteX1" fmla="*/ 493965 w 566057"/>
                  <a:gd name="connsiteY1" fmla="*/ 19909 h 359228"/>
                  <a:gd name="connsiteX2" fmla="*/ 566057 w 566057"/>
                  <a:gd name="connsiteY2" fmla="*/ 174171 h 359228"/>
                  <a:gd name="connsiteX3" fmla="*/ 485400 w 566057"/>
                  <a:gd name="connsiteY3" fmla="*/ 349274 h 359228"/>
                  <a:gd name="connsiteX4" fmla="*/ 0 w 566057"/>
                  <a:gd name="connsiteY4" fmla="*/ 359228 h 359228"/>
                  <a:gd name="connsiteX0" fmla="*/ 21771 w 566057"/>
                  <a:gd name="connsiteY0" fmla="*/ 0 h 369182"/>
                  <a:gd name="connsiteX1" fmla="*/ 493965 w 566057"/>
                  <a:gd name="connsiteY1" fmla="*/ 19909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  <a:gd name="connsiteX0" fmla="*/ 21771 w 566057"/>
                  <a:gd name="connsiteY0" fmla="*/ 0 h 369182"/>
                  <a:gd name="connsiteX1" fmla="*/ 497980 w 566057"/>
                  <a:gd name="connsiteY1" fmla="*/ 9953 h 369182"/>
                  <a:gd name="connsiteX2" fmla="*/ 566057 w 566057"/>
                  <a:gd name="connsiteY2" fmla="*/ 174171 h 369182"/>
                  <a:gd name="connsiteX3" fmla="*/ 493431 w 566057"/>
                  <a:gd name="connsiteY3" fmla="*/ 369182 h 369182"/>
                  <a:gd name="connsiteX4" fmla="*/ 0 w 566057"/>
                  <a:gd name="connsiteY4" fmla="*/ 359228 h 36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6057" h="369182">
                    <a:moveTo>
                      <a:pt x="21771" y="0"/>
                    </a:moveTo>
                    <a:lnTo>
                      <a:pt x="497980" y="9953"/>
                    </a:lnTo>
                    <a:lnTo>
                      <a:pt x="566057" y="174171"/>
                    </a:lnTo>
                    <a:lnTo>
                      <a:pt x="493431" y="369182"/>
                    </a:lnTo>
                    <a:lnTo>
                      <a:pt x="0" y="359228"/>
                    </a:lnTo>
                  </a:path>
                </a:pathLst>
              </a:custGeom>
              <a:ln w="952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4" descr="http://abadilabel.com/kancingmurah/files/2012/09/kcg17mm-vondenim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792" b="74375" l="13363" r="4474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9" t="31637" r="55023" b="25838"/>
            <a:stretch/>
          </p:blipFill>
          <p:spPr bwMode="auto">
            <a:xfrm>
              <a:off x="5451571" y="4831916"/>
              <a:ext cx="382653" cy="38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C2BD6-9BA5-4530-8C68-E5AA638D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4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1" grpId="0" animBg="1"/>
      <p:bldP spid="28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0328" y="1817481"/>
            <a:ext cx="6129291" cy="1532334"/>
          </a:xfrm>
          <a:noFill/>
        </p:spPr>
        <p:txBody>
          <a:bodyPr vert="horz" wrap="square" lIns="69056" tIns="34529" rIns="69056" bIns="34529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36956" indent="-336956">
              <a:lnSpc>
                <a:spcPct val="80000"/>
              </a:lnSpc>
              <a:spcBef>
                <a:spcPct val="65000"/>
              </a:spcBef>
            </a:pPr>
            <a:r>
              <a:rPr lang="en-US" altLang="en-US" sz="2000" dirty="0" err="1"/>
              <a:t>Pasal</a:t>
            </a:r>
            <a:r>
              <a:rPr lang="en-US" altLang="en-US" sz="2000" dirty="0"/>
              <a:t> ISO 9001:2015 yang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dalam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pasal</a:t>
            </a:r>
            <a:r>
              <a:rPr lang="en-US" altLang="en-US" sz="2000" dirty="0"/>
              <a:t> ISO 9001:2008 </a:t>
            </a:r>
            <a:r>
              <a:rPr lang="en-US" altLang="en-US" sz="2000" dirty="0" err="1"/>
              <a:t>bentuk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tulisan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tebal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diberi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garis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bawah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diberi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tanda</a:t>
            </a:r>
            <a:r>
              <a:rPr lang="en-US" altLang="en-US" sz="2000" dirty="0"/>
              <a:t> (</a:t>
            </a:r>
            <a:r>
              <a:rPr lang="en-US" sz="2000" b="1" dirty="0"/>
              <a:t>*</a:t>
            </a:r>
            <a:r>
              <a:rPr lang="en-US" altLang="en-US" sz="2000" dirty="0"/>
              <a:t>)</a:t>
            </a:r>
          </a:p>
        </p:txBody>
      </p:sp>
      <p:sp>
        <p:nvSpPr>
          <p:cNvPr id="9220" name="Rectangle 13"/>
          <p:cNvSpPr>
            <a:spLocks noGrp="1" noChangeArrowheads="1"/>
          </p:cNvSpPr>
          <p:nvPr>
            <p:ph type="title"/>
          </p:nvPr>
        </p:nvSpPr>
        <p:spPr>
          <a:xfrm>
            <a:off x="1640632" y="344453"/>
            <a:ext cx="6928864" cy="99417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Penjelasan</a:t>
            </a:r>
            <a:r>
              <a:rPr lang="en-US" altLang="en-US" dirty="0"/>
              <a:t> Training</a:t>
            </a:r>
          </a:p>
        </p:txBody>
      </p:sp>
      <p:sp>
        <p:nvSpPr>
          <p:cNvPr id="9221" name="Rectangle 14"/>
          <p:cNvSpPr>
            <a:spLocks noChangeArrowheads="1"/>
          </p:cNvSpPr>
          <p:nvPr/>
        </p:nvSpPr>
        <p:spPr bwMode="auto">
          <a:xfrm>
            <a:off x="2075569" y="3008626"/>
            <a:ext cx="6336704" cy="3366034"/>
          </a:xfrm>
          <a:prstGeom prst="rect">
            <a:avLst/>
          </a:prstGeom>
          <a:solidFill>
            <a:srgbClr val="FFFF99"/>
          </a:solidFill>
          <a:ln w="25400">
            <a:solidFill>
              <a:srgbClr val="808080"/>
            </a:solidFill>
            <a:prstDash val="lgDash"/>
            <a:miter lim="800000"/>
            <a:headEnd/>
            <a:tailEnd/>
          </a:ln>
        </p:spPr>
        <p:txBody>
          <a:bodyPr/>
          <a:lstStyle>
            <a:lvl1pPr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363538" indent="-153988">
              <a:lnSpc>
                <a:spcPct val="115000"/>
              </a:lnSpc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40000"/>
              </a:spcBef>
              <a:buNone/>
            </a:pPr>
            <a:r>
              <a:rPr lang="id-ID" sz="1600" dirty="0">
                <a:solidFill>
                  <a:schemeClr val="tx1"/>
                </a:solidFill>
              </a:rPr>
              <a:t>Data yang dipersiapkan untuk pelaksanaan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Tinjauan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Manajemen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id-ID" sz="1600" dirty="0">
                <a:solidFill>
                  <a:schemeClr val="tx1"/>
                </a:solidFill>
              </a:rPr>
              <a:t>adalah :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 Status </a:t>
            </a:r>
            <a:r>
              <a:rPr lang="en-US" sz="1600" dirty="0" err="1">
                <a:solidFill>
                  <a:schemeClr val="tx1"/>
                </a:solidFill>
              </a:rPr>
              <a:t>tindakan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tinjauan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manajemen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sebelumnya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Perubahan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masalah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eksternal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internal yang relevant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SMM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tentang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kinerja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efektivitas</a:t>
            </a:r>
            <a:r>
              <a:rPr lang="en-US" sz="1600" dirty="0">
                <a:solidFill>
                  <a:schemeClr val="tx1"/>
                </a:solidFill>
              </a:rPr>
              <a:t> SMM (</a:t>
            </a:r>
            <a:r>
              <a:rPr lang="en-US" sz="1600" dirty="0" err="1">
                <a:solidFill>
                  <a:schemeClr val="tx1"/>
                </a:solidFill>
              </a:rPr>
              <a:t>sesuai</a:t>
            </a:r>
            <a:r>
              <a:rPr lang="en-US" sz="1600" dirty="0">
                <a:solidFill>
                  <a:schemeClr val="tx1"/>
                </a:solidFill>
              </a:rPr>
              <a:t> 9.1.3)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Kecukupan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sumberdaya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Efektifitas</a:t>
            </a:r>
            <a:r>
              <a:rPr lang="en-US" sz="1600" b="1" u="sng" dirty="0">
                <a:solidFill>
                  <a:schemeClr val="tx1"/>
                </a:solidFill>
              </a:rPr>
              <a:t> yang </a:t>
            </a:r>
            <a:r>
              <a:rPr lang="en-US" sz="1600" b="1" u="sng" dirty="0" err="1">
                <a:solidFill>
                  <a:schemeClr val="tx1"/>
                </a:solidFill>
              </a:rPr>
              <a:t>diambil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untuk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mengatasi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resiko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dan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u="sng" dirty="0" err="1">
                <a:solidFill>
                  <a:schemeClr val="tx1"/>
                </a:solidFill>
              </a:rPr>
              <a:t>peluang</a:t>
            </a:r>
            <a:r>
              <a:rPr lang="en-US" sz="1600" b="1" u="sng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*</a:t>
            </a:r>
            <a:endParaRPr lang="en-US" sz="1600" b="1" u="sng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peningkatan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8369524" y="4543341"/>
            <a:ext cx="15520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 err="1">
                <a:solidFill>
                  <a:schemeClr val="tx1"/>
                </a:solidFill>
              </a:rPr>
              <a:t>Persyaratan</a:t>
            </a:r>
            <a:r>
              <a:rPr lang="en-US" altLang="en-US" sz="1400" b="1" dirty="0">
                <a:solidFill>
                  <a:schemeClr val="tx1"/>
                </a:solidFill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 err="1">
                <a:solidFill>
                  <a:schemeClr val="tx1"/>
                </a:solidFill>
              </a:rPr>
              <a:t>tambahan</a:t>
            </a:r>
            <a:endParaRPr lang="en-US" altLang="en-US" sz="1400" b="1" dirty="0">
              <a:solidFill>
                <a:schemeClr val="tx1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0070C0"/>
                </a:solidFill>
              </a:rPr>
              <a:t>ISO 9001:2015</a:t>
            </a:r>
          </a:p>
        </p:txBody>
      </p:sp>
      <p:sp>
        <p:nvSpPr>
          <p:cNvPr id="9224" name="Text Box 17"/>
          <p:cNvSpPr txBox="1">
            <a:spLocks noChangeArrowheads="1"/>
          </p:cNvSpPr>
          <p:nvPr/>
        </p:nvSpPr>
        <p:spPr bwMode="auto">
          <a:xfrm>
            <a:off x="2006564" y="2570719"/>
            <a:ext cx="12902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lr>
                <a:schemeClr val="accent2"/>
              </a:buClr>
              <a:buBlip>
                <a:blip r:embed="rId3"/>
              </a:buBlip>
              <a:defRPr sz="3200"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 err="1">
                <a:solidFill>
                  <a:schemeClr val="tx1"/>
                </a:solidFill>
              </a:rPr>
              <a:t>Contoh</a:t>
            </a:r>
            <a:r>
              <a:rPr lang="en-US" altLang="en-US" sz="1600" b="1" dirty="0">
                <a:solidFill>
                  <a:schemeClr val="tx1"/>
                </a:solidFill>
              </a:rPr>
              <a:t> :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-18732"/>
            <a:ext cx="2576736" cy="6876732"/>
          </a:xfrm>
          <a:custGeom>
            <a:avLst/>
            <a:gdLst>
              <a:gd name="connsiteX0" fmla="*/ 0 w 1864534"/>
              <a:gd name="connsiteY0" fmla="*/ 0 h 6876732"/>
              <a:gd name="connsiteX1" fmla="*/ 1864534 w 1864534"/>
              <a:gd name="connsiteY1" fmla="*/ 0 h 6876732"/>
              <a:gd name="connsiteX2" fmla="*/ 1864534 w 1864534"/>
              <a:gd name="connsiteY2" fmla="*/ 6876732 h 6876732"/>
              <a:gd name="connsiteX3" fmla="*/ 0 w 1864534"/>
              <a:gd name="connsiteY3" fmla="*/ 6876732 h 6876732"/>
              <a:gd name="connsiteX4" fmla="*/ 0 w 1864534"/>
              <a:gd name="connsiteY4" fmla="*/ 0 h 6876732"/>
              <a:gd name="connsiteX0" fmla="*/ 0 w 1864534"/>
              <a:gd name="connsiteY0" fmla="*/ 0 h 6876732"/>
              <a:gd name="connsiteX1" fmla="*/ 1864534 w 1864534"/>
              <a:gd name="connsiteY1" fmla="*/ 0 h 6876732"/>
              <a:gd name="connsiteX2" fmla="*/ 0 w 1864534"/>
              <a:gd name="connsiteY2" fmla="*/ 6876732 h 6876732"/>
              <a:gd name="connsiteX3" fmla="*/ 0 w 1864534"/>
              <a:gd name="connsiteY3" fmla="*/ 0 h 687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4534" h="6876732">
                <a:moveTo>
                  <a:pt x="0" y="0"/>
                </a:moveTo>
                <a:lnTo>
                  <a:pt x="1864534" y="0"/>
                </a:lnTo>
                <a:lnTo>
                  <a:pt x="0" y="68767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2978844" y="1526328"/>
            <a:ext cx="6927156" cy="4220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-37685" y="-138150"/>
            <a:ext cx="2576736" cy="68767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5"/>
          <p:cNvSpPr>
            <a:spLocks/>
          </p:cNvSpPr>
          <p:nvPr/>
        </p:nvSpPr>
        <p:spPr bwMode="auto">
          <a:xfrm rot="13867650" flipH="1">
            <a:off x="8294356" y="4983954"/>
            <a:ext cx="546709" cy="1079442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rotWithShape="0">
            <a:gsLst>
              <a:gs pos="0">
                <a:srgbClr val="CCFFFF"/>
              </a:gs>
              <a:gs pos="50000">
                <a:srgbClr val="000099"/>
              </a:gs>
              <a:gs pos="100000">
                <a:srgbClr val="CCFFFF"/>
              </a:gs>
            </a:gsLst>
            <a:lin ang="2700000" scaled="1"/>
          </a:gradFill>
          <a:ln w="25400">
            <a:solidFill>
              <a:srgbClr val="000080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4E36F-49C9-404E-BDFE-3D50ACBE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1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944002" y="1002348"/>
            <a:ext cx="871825" cy="60395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PERUBAHAN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990196" y="1068235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73334" y="1017303"/>
            <a:ext cx="871825" cy="60395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2948" y="1080671"/>
            <a:ext cx="791011" cy="48173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27384"/>
            <a:ext cx="8915400" cy="1143000"/>
          </a:xfrm>
        </p:spPr>
        <p:txBody>
          <a:bodyPr/>
          <a:lstStyle/>
          <a:p>
            <a:r>
              <a:rPr lang="en-US" sz="3200" dirty="0" err="1"/>
              <a:t>Perubahan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</a:t>
            </a:r>
            <a:r>
              <a:rPr lang="en-US" sz="3200" dirty="0" err="1"/>
              <a:t>Pengembangan</a:t>
            </a:r>
            <a:r>
              <a:rPr lang="en-US" sz="3200" dirty="0"/>
              <a:t>  Sistem  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19168" y="2040106"/>
            <a:ext cx="2251548" cy="2105025"/>
            <a:chOff x="5428407" y="2012176"/>
            <a:chExt cx="2251548" cy="2105025"/>
          </a:xfrm>
        </p:grpSpPr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5428407" y="2012176"/>
              <a:ext cx="2251548" cy="21050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5884823" y="2905938"/>
              <a:ext cx="15417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 err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6226752" y="33520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V="1">
              <a:off x="5884823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6499991" y="3223438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6773230" y="3479026"/>
              <a:ext cx="0" cy="51117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044942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7318180" y="3288526"/>
              <a:ext cx="0" cy="5095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6362608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V="1">
              <a:off x="6703012" y="2331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 flipV="1">
              <a:off x="7044942" y="22042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V="1">
              <a:off x="6022205" y="2267763"/>
              <a:ext cx="0" cy="5095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1205541" y="2005635"/>
            <a:ext cx="2250021" cy="2105025"/>
            <a:chOff x="1418362" y="1965309"/>
            <a:chExt cx="2250021" cy="2105025"/>
          </a:xfrm>
        </p:grpSpPr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1418362" y="1965309"/>
              <a:ext cx="2250021" cy="21050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GB" sz="2000">
                <a:latin typeface="Verdana" pitchFamily="34" charset="0"/>
              </a:endParaRPr>
            </a:p>
          </p:txBody>
        </p:sp>
        <p:sp>
          <p:nvSpPr>
            <p:cNvPr id="21" name="Line 2"/>
            <p:cNvSpPr>
              <a:spLocks noChangeShapeType="1"/>
            </p:cNvSpPr>
            <p:nvPr/>
          </p:nvSpPr>
          <p:spPr bwMode="auto">
            <a:xfrm>
              <a:off x="2692967" y="2397109"/>
              <a:ext cx="227445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717551" y="2854309"/>
              <a:ext cx="14907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2000" b="1" dirty="0" err="1">
                  <a:solidFill>
                    <a:srgbClr val="060DCC"/>
                  </a:solidFill>
                  <a:latin typeface="Verdana" pitchFamily="34" charset="0"/>
                </a:rPr>
                <a:t>organisasi</a:t>
              </a:r>
              <a:endParaRPr lang="en-US" altLang="ja-JP" sz="2000" dirty="0">
                <a:latin typeface="Verdana" pitchFamily="34" charset="0"/>
              </a:endParaRPr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 flipH="1" flipV="1">
              <a:off x="3068479" y="2252646"/>
              <a:ext cx="58006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1868671" y="2324084"/>
              <a:ext cx="262553" cy="254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2317454" y="2252646"/>
              <a:ext cx="149594" cy="4318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H="1" flipV="1">
              <a:off x="1569482" y="3260709"/>
              <a:ext cx="523581" cy="36036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793874" y="3260709"/>
              <a:ext cx="375512" cy="36512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2317454" y="3332146"/>
              <a:ext cx="85482" cy="417513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V="1">
              <a:off x="2477734" y="3476609"/>
              <a:ext cx="590745" cy="331787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 flipH="1" flipV="1">
              <a:off x="2692967" y="3189271"/>
              <a:ext cx="58006" cy="5715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V="1">
              <a:off x="3132591" y="3173396"/>
              <a:ext cx="132804" cy="50800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385062" y="4195467"/>
            <a:ext cx="3888432" cy="2007047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 err="1">
                <a:latin typeface="Trebuchet MS" pitchFamily="34" charset="0"/>
              </a:rPr>
              <a:t>Masing-Masing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departemen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membuat</a:t>
            </a:r>
            <a:r>
              <a:rPr lang="en-US" altLang="ja-JP" b="1" u="sng" dirty="0">
                <a:latin typeface="Trebuchet MS" pitchFamily="34" charset="0"/>
              </a:rPr>
              <a:t> </a:t>
            </a:r>
            <a:r>
              <a:rPr lang="en-US" altLang="ja-JP" b="1" u="sng" dirty="0" err="1">
                <a:latin typeface="Trebuchet MS" pitchFamily="34" charset="0"/>
              </a:rPr>
              <a:t>prosedur</a:t>
            </a:r>
            <a:endParaRPr lang="en-US" altLang="ja-JP" b="1" u="sng" dirty="0">
              <a:latin typeface="Trebuchet MS" pitchFamily="34" charset="0"/>
            </a:endParaRP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Prosedur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id-ID" altLang="ja-JP" sz="1600" dirty="0">
                <a:latin typeface="Trebuchet MS" pitchFamily="34" charset="0"/>
              </a:rPr>
              <a:t>p</a:t>
            </a:r>
            <a:r>
              <a:rPr lang="en-US" altLang="ja-JP" sz="1600" dirty="0" err="1">
                <a:latin typeface="Trebuchet MS" pitchFamily="34" charset="0"/>
              </a:rPr>
              <a:t>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hanya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mengatur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pekerjaan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di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id-ID" altLang="ja-JP" sz="1600" dirty="0">
                <a:latin typeface="Trebuchet MS" pitchFamily="34" charset="0"/>
              </a:rPr>
              <a:t>p</a:t>
            </a:r>
            <a:r>
              <a:rPr lang="en-US" altLang="ja-JP" sz="1600" dirty="0" err="1">
                <a:latin typeface="Trebuchet MS" pitchFamily="34" charset="0"/>
              </a:rPr>
              <a:t>embelian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800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Terkadang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masih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menggunakan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595820" y="4066403"/>
            <a:ext cx="4898244" cy="1800225"/>
          </a:xfrm>
          <a:prstGeom prst="rect">
            <a:avLst/>
          </a:prstGeom>
          <a:noFill/>
          <a:ln w="3175" cap="rnd">
            <a:noFill/>
            <a:prstDash val="sysDot"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ja-JP" b="1" u="sng" dirty="0">
                <a:latin typeface="Trebuchet MS" pitchFamily="34" charset="0"/>
              </a:rPr>
              <a:t>Proses </a:t>
            </a:r>
            <a:r>
              <a:rPr lang="en-US" altLang="ja-JP" b="1" u="sng" dirty="0" err="1">
                <a:latin typeface="Trebuchet MS" pitchFamily="34" charset="0"/>
              </a:rPr>
              <a:t>Pembelian</a:t>
            </a:r>
            <a:r>
              <a:rPr lang="en-US" altLang="ja-JP" b="1" u="sng" dirty="0">
                <a:latin typeface="Trebuchet MS" pitchFamily="34" charset="0"/>
              </a:rPr>
              <a:t> di PERUSAHAAN</a:t>
            </a:r>
          </a:p>
          <a:p>
            <a:pPr algn="ctr" eaLnBrk="0" hangingPunct="0"/>
            <a:endParaRPr lang="en-US" altLang="ja-JP" b="1" u="sng" dirty="0">
              <a:latin typeface="Trebuchet MS" pitchFamily="34" charset="0"/>
            </a:endParaRPr>
          </a:p>
          <a:p>
            <a:pPr algn="ctr" eaLnBrk="0" hangingPunct="0"/>
            <a:endParaRPr lang="en-US" altLang="ja-JP" sz="800" b="1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Setelah</a:t>
            </a:r>
            <a:r>
              <a:rPr lang="en-US" altLang="ja-JP" sz="1600" dirty="0">
                <a:latin typeface="Trebuchet MS" pitchFamily="34" charset="0"/>
              </a:rPr>
              <a:t> flow process </a:t>
            </a:r>
            <a:r>
              <a:rPr lang="en-US" altLang="ja-JP" sz="1600" dirty="0" err="1">
                <a:latin typeface="Trebuchet MS" pitchFamily="34" charset="0"/>
              </a:rPr>
              <a:t>dibuat</a:t>
            </a:r>
            <a:r>
              <a:rPr lang="en-US" altLang="ja-JP" sz="1600" dirty="0">
                <a:latin typeface="Trebuchet MS" pitchFamily="34" charset="0"/>
              </a:rPr>
              <a:t>, </a:t>
            </a:r>
            <a:r>
              <a:rPr lang="en-US" altLang="ja-JP" sz="1600" dirty="0" err="1">
                <a:latin typeface="Trebuchet MS" pitchFamily="34" charset="0"/>
              </a:rPr>
              <a:t>baru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menetapkan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penanggung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jawab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dari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tiap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aktifitas</a:t>
            </a:r>
            <a:r>
              <a:rPr lang="en-US" altLang="ja-JP" sz="1600" dirty="0">
                <a:latin typeface="Trebuchet MS" pitchFamily="34" charset="0"/>
              </a:rPr>
              <a:t>. </a:t>
            </a:r>
          </a:p>
          <a:p>
            <a:pPr marL="169863" indent="-169863" eaLnBrk="0" hangingPunct="0">
              <a:buFont typeface="Arial" pitchFamily="34" charset="0"/>
              <a:buChar char="•"/>
            </a:pPr>
            <a:endParaRPr lang="en-US" altLang="ja-JP" sz="800" dirty="0">
              <a:latin typeface="Trebuchet MS" pitchFamily="34" charset="0"/>
            </a:endParaRPr>
          </a:p>
          <a:p>
            <a:pPr marL="169863" indent="-169863" eaLnBrk="0" hangingPunct="0">
              <a:buFont typeface="Arial" pitchFamily="34" charset="0"/>
              <a:buChar char="•"/>
            </a:pPr>
            <a:r>
              <a:rPr lang="en-US" altLang="ja-JP" sz="1600" dirty="0" err="1">
                <a:latin typeface="Trebuchet MS" pitchFamily="34" charset="0"/>
              </a:rPr>
              <a:t>Kacamata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 err="1">
                <a:latin typeface="Trebuchet MS" pitchFamily="34" charset="0"/>
              </a:rPr>
              <a:t>departemen</a:t>
            </a:r>
            <a:r>
              <a:rPr lang="en-US" altLang="ja-JP" sz="1600" dirty="0">
                <a:latin typeface="Trebuchet MS" pitchFamily="34" charset="0"/>
              </a:rPr>
              <a:t> </a:t>
            </a:r>
            <a:r>
              <a:rPr lang="en-US" altLang="ja-JP" sz="1600" dirty="0">
                <a:latin typeface="Trebuchet MS" pitchFamily="34" charset="0"/>
                <a:sym typeface="Wingdings" pitchFamily="2" charset="2"/>
              </a:rPr>
              <a:t> </a:t>
            </a:r>
            <a:r>
              <a:rPr lang="en-US" altLang="ja-JP" sz="1600" dirty="0" err="1">
                <a:latin typeface="Trebuchet MS" pitchFamily="34" charset="0"/>
                <a:sym typeface="Wingdings" pitchFamily="2" charset="2"/>
              </a:rPr>
              <a:t>kacamata</a:t>
            </a:r>
            <a:r>
              <a:rPr lang="en-US" altLang="ja-JP" sz="1600" dirty="0">
                <a:latin typeface="Trebuchet MS" pitchFamily="34" charset="0"/>
                <a:sym typeface="Wingdings" pitchFamily="2" charset="2"/>
              </a:rPr>
              <a:t> Perusahaan </a:t>
            </a:r>
            <a:endParaRPr lang="en-US" altLang="ja-JP" sz="1600" dirty="0">
              <a:latin typeface="Trebuchet MS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448944" y="2005633"/>
            <a:ext cx="0" cy="4032448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144307" y="1117234"/>
            <a:ext cx="3688819" cy="420360"/>
            <a:chOff x="5324735" y="2579486"/>
            <a:chExt cx="642010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Proses </a:t>
              </a:r>
              <a:r>
                <a:rPr lang="en-US" dirty="0" err="1"/>
                <a:t>berdasarkan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endParaRPr lang="en-US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21883" y="1096854"/>
            <a:ext cx="3688819" cy="420360"/>
            <a:chOff x="5324735" y="2579486"/>
            <a:chExt cx="642010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Proses </a:t>
              </a:r>
              <a:r>
                <a:rPr lang="en-US" dirty="0" err="1"/>
                <a:t>murni</a:t>
              </a:r>
              <a:r>
                <a:rPr lang="en-US" dirty="0"/>
                <a:t> </a:t>
              </a:r>
              <a:r>
                <a:rPr lang="en-US" dirty="0" err="1"/>
                <a:t>lintas</a:t>
              </a:r>
              <a:r>
                <a:rPr lang="en-US" dirty="0"/>
                <a:t> </a:t>
              </a:r>
              <a:r>
                <a:rPr lang="en-US" dirty="0" err="1"/>
                <a:t>departemen</a:t>
              </a:r>
              <a:endParaRPr lang="en-US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24735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2234" y="2613949"/>
              <a:ext cx="620453" cy="342072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554052 w 566057"/>
                <a:gd name="connsiteY3" fmla="*/ 369182 h 369182"/>
                <a:gd name="connsiteX4" fmla="*/ 0 w 566057"/>
                <a:gd name="connsiteY4" fmla="*/ 359228 h 369182"/>
                <a:gd name="connsiteX0" fmla="*/ 21771 w 578457"/>
                <a:gd name="connsiteY0" fmla="*/ 0 h 369182"/>
                <a:gd name="connsiteX1" fmla="*/ 497980 w 578457"/>
                <a:gd name="connsiteY1" fmla="*/ 9953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48956 w 578457"/>
                <a:gd name="connsiteY1" fmla="*/ 19091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21771 w 578457"/>
                <a:gd name="connsiteY0" fmla="*/ 0 h 369182"/>
                <a:gd name="connsiteX1" fmla="*/ 555845 w 578457"/>
                <a:gd name="connsiteY1" fmla="*/ 28229 h 369182"/>
                <a:gd name="connsiteX2" fmla="*/ 578457 w 578457"/>
                <a:gd name="connsiteY2" fmla="*/ 183309 h 369182"/>
                <a:gd name="connsiteX3" fmla="*/ 554052 w 578457"/>
                <a:gd name="connsiteY3" fmla="*/ 369182 h 369182"/>
                <a:gd name="connsiteX4" fmla="*/ 0 w 578457"/>
                <a:gd name="connsiteY4" fmla="*/ 359228 h 369182"/>
                <a:gd name="connsiteX0" fmla="*/ 0 w 580108"/>
                <a:gd name="connsiteY0" fmla="*/ 0 h 369182"/>
                <a:gd name="connsiteX1" fmla="*/ 557496 w 580108"/>
                <a:gd name="connsiteY1" fmla="*/ 28229 h 369182"/>
                <a:gd name="connsiteX2" fmla="*/ 580108 w 580108"/>
                <a:gd name="connsiteY2" fmla="*/ 183309 h 369182"/>
                <a:gd name="connsiteX3" fmla="*/ 555703 w 580108"/>
                <a:gd name="connsiteY3" fmla="*/ 369182 h 369182"/>
                <a:gd name="connsiteX4" fmla="*/ 1651 w 580108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08" h="369182">
                  <a:moveTo>
                    <a:pt x="0" y="0"/>
                  </a:moveTo>
                  <a:lnTo>
                    <a:pt x="557496" y="28229"/>
                  </a:lnTo>
                  <a:lnTo>
                    <a:pt x="580108" y="183309"/>
                  </a:lnTo>
                  <a:lnTo>
                    <a:pt x="555703" y="369182"/>
                  </a:lnTo>
                  <a:lnTo>
                    <a:pt x="1651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247498" y="1810376"/>
            <a:ext cx="9082428" cy="3444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reeform 14"/>
          <p:cNvSpPr>
            <a:spLocks/>
          </p:cNvSpPr>
          <p:nvPr/>
        </p:nvSpPr>
        <p:spPr bwMode="auto">
          <a:xfrm>
            <a:off x="3659446" y="2771813"/>
            <a:ext cx="1701261" cy="676275"/>
          </a:xfrm>
          <a:custGeom>
            <a:avLst/>
            <a:gdLst>
              <a:gd name="T0" fmla="*/ 2147483647 w 1349"/>
              <a:gd name="T1" fmla="*/ 0 h 620"/>
              <a:gd name="T2" fmla="*/ 2147483647 w 1349"/>
              <a:gd name="T3" fmla="*/ 2147483647 h 620"/>
              <a:gd name="T4" fmla="*/ 0 w 1349"/>
              <a:gd name="T5" fmla="*/ 2147483647 h 620"/>
              <a:gd name="T6" fmla="*/ 0 w 1349"/>
              <a:gd name="T7" fmla="*/ 2147483647 h 620"/>
              <a:gd name="T8" fmla="*/ 2147483647 w 1349"/>
              <a:gd name="T9" fmla="*/ 2147483647 h 620"/>
              <a:gd name="T10" fmla="*/ 2147483647 w 1349"/>
              <a:gd name="T11" fmla="*/ 2147483647 h 620"/>
              <a:gd name="T12" fmla="*/ 2147483647 w 1349"/>
              <a:gd name="T13" fmla="*/ 2147483647 h 620"/>
              <a:gd name="T14" fmla="*/ 2147483647 w 1349"/>
              <a:gd name="T15" fmla="*/ 0 h 6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9"/>
              <a:gd name="T25" fmla="*/ 0 h 620"/>
              <a:gd name="T26" fmla="*/ 1349 w 1349"/>
              <a:gd name="T27" fmla="*/ 620 h 6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9" h="620">
                <a:moveTo>
                  <a:pt x="1011" y="0"/>
                </a:moveTo>
                <a:lnTo>
                  <a:pt x="1011" y="155"/>
                </a:lnTo>
                <a:lnTo>
                  <a:pt x="0" y="155"/>
                </a:lnTo>
                <a:lnTo>
                  <a:pt x="0" y="466"/>
                </a:lnTo>
                <a:lnTo>
                  <a:pt x="1011" y="466"/>
                </a:lnTo>
                <a:lnTo>
                  <a:pt x="1011" y="620"/>
                </a:lnTo>
                <a:lnTo>
                  <a:pt x="1349" y="311"/>
                </a:lnTo>
                <a:lnTo>
                  <a:pt x="1011" y="0"/>
                </a:lnTo>
                <a:close/>
              </a:path>
            </a:pathLst>
          </a:custGeom>
          <a:gradFill rotWithShape="0">
            <a:gsLst>
              <a:gs pos="0">
                <a:srgbClr val="66CCFF"/>
              </a:gs>
              <a:gs pos="50000">
                <a:srgbClr val="000099"/>
              </a:gs>
              <a:gs pos="100000">
                <a:srgbClr val="66CCFF"/>
              </a:gs>
            </a:gsLst>
            <a:lin ang="2700000" scaled="1"/>
          </a:gradFill>
          <a:ln w="38100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53" name="Rectangle 52"/>
          <p:cNvSpPr/>
          <p:nvPr/>
        </p:nvSpPr>
        <p:spPr>
          <a:xfrm>
            <a:off x="0" y="6461300"/>
            <a:ext cx="9906000" cy="396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0" y="6510284"/>
            <a:ext cx="9906000" cy="1506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F070-BDAD-4621-B38D-AE0A60ED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1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22222E-6 L 0.05016 0.004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3" grpId="0" animBg="1"/>
      <p:bldP spid="34" grpId="0"/>
      <p:bldP spid="35" grpId="0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" y="3068960"/>
            <a:ext cx="9905999" cy="376786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307912" y="3358136"/>
            <a:ext cx="9289031" cy="3168352"/>
            <a:chOff x="307912" y="3358136"/>
            <a:chExt cx="9289031" cy="3168352"/>
          </a:xfrm>
        </p:grpSpPr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451928" y="4359383"/>
              <a:ext cx="1231900" cy="954088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Identifikasi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proses pada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>
                  <a:latin typeface="Tahoma" pitchFamily="34" charset="0"/>
                </a:rPr>
                <a:t> perusahaan </a:t>
              </a:r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2374391" y="4216508"/>
              <a:ext cx="3082925" cy="1277938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jalinan hubungan antar proses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Sehingga terbentuk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Kerangka proses bisnis perusahaan 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(</a:t>
              </a:r>
              <a:r>
                <a:rPr lang="en-US" sz="1400" dirty="0">
                  <a:latin typeface="Tahoma" pitchFamily="34" charset="0"/>
                </a:rPr>
                <a:t>B</a:t>
              </a:r>
              <a:r>
                <a:rPr lang="id-ID" sz="1400" dirty="0">
                  <a:latin typeface="Tahoma" pitchFamily="34" charset="0"/>
                </a:rPr>
                <a:t>usiness </a:t>
              </a:r>
              <a:r>
                <a:rPr lang="en-US" sz="1400" dirty="0">
                  <a:latin typeface="Tahoma" pitchFamily="34" charset="0"/>
                </a:rPr>
                <a:t>P</a:t>
              </a:r>
              <a:r>
                <a:rPr lang="id-ID" sz="1400" dirty="0">
                  <a:latin typeface="Tahoma" pitchFamily="34" charset="0"/>
                </a:rPr>
                <a:t>rocess </a:t>
              </a:r>
              <a:r>
                <a:rPr lang="en-US" sz="1400" dirty="0">
                  <a:latin typeface="Tahoma" pitchFamily="34" charset="0"/>
                </a:rPr>
                <a:t>M</a:t>
              </a:r>
              <a:r>
                <a:rPr lang="id-ID" sz="1400" dirty="0">
                  <a:latin typeface="Tahoma" pitchFamily="34" charset="0"/>
                </a:rPr>
                <a:t>apping)</a:t>
              </a:r>
            </a:p>
          </p:txBody>
        </p:sp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7416338" y="5499792"/>
              <a:ext cx="2180605" cy="738664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ISO 9001</a:t>
              </a:r>
              <a:r>
                <a:rPr lang="en-US" sz="1400" dirty="0">
                  <a:latin typeface="Tahoma" pitchFamily="34" charset="0"/>
                </a:rPr>
                <a:t> </a:t>
              </a:r>
              <a:r>
                <a:rPr lang="en-US" sz="1400" dirty="0" err="1">
                  <a:latin typeface="Tahoma" pitchFamily="34" charset="0"/>
                </a:rPr>
                <a:t>dan</a:t>
              </a:r>
              <a:r>
                <a:rPr lang="en-US" sz="1400" dirty="0">
                  <a:latin typeface="Tahoma" pitchFamily="34" charset="0"/>
                </a:rPr>
                <a:t> ISO/TS 16949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12" name="Text Box 28"/>
            <p:cNvSpPr txBox="1">
              <a:spLocks noChangeArrowheads="1"/>
            </p:cNvSpPr>
            <p:nvPr/>
          </p:nvSpPr>
          <p:spPr bwMode="auto">
            <a:xfrm>
              <a:off x="6510243" y="4643547"/>
              <a:ext cx="1835205" cy="307777"/>
            </a:xfrm>
            <a:prstGeom prst="rect">
              <a:avLst/>
            </a:prstGeom>
            <a:solidFill>
              <a:srgbClr val="FFE3E3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Buat detil isi proses </a:t>
              </a:r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flipH="1" flipV="1">
              <a:off x="7796744" y="5014320"/>
              <a:ext cx="216024" cy="36004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1747328" y="4786421"/>
              <a:ext cx="576263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V="1">
              <a:off x="5492488" y="4792770"/>
              <a:ext cx="1004379" cy="5525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6068552" y="5602396"/>
              <a:ext cx="1060450" cy="63023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Masalah </a:t>
              </a:r>
            </a:p>
            <a:p>
              <a:pPr algn="ctr">
                <a:spcBef>
                  <a:spcPct val="50000"/>
                </a:spcBef>
              </a:pPr>
              <a:r>
                <a:rPr lang="id-ID" sz="1400" dirty="0">
                  <a:solidFill>
                    <a:schemeClr val="bg1"/>
                  </a:solidFill>
                  <a:latin typeface="Tahoma" pitchFamily="34" charset="0"/>
                </a:rPr>
                <a:t>Sehari-hari</a:t>
              </a:r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 flipV="1">
              <a:off x="6860640" y="5014320"/>
              <a:ext cx="203888" cy="444618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5708512" y="3358136"/>
              <a:ext cx="1797103" cy="630942"/>
            </a:xfrm>
            <a:prstGeom prst="rect">
              <a:avLst/>
            </a:prstGeom>
            <a:solidFill>
              <a:srgbClr val="C5E2FF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Corporate </a:t>
              </a:r>
            </a:p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ahoma" pitchFamily="34" charset="0"/>
                </a:rPr>
                <a:t>Standard</a:t>
              </a:r>
              <a:endParaRPr lang="id-ID" sz="1400" dirty="0">
                <a:latin typeface="Tahoma" pitchFamily="34" charset="0"/>
              </a:endParaRPr>
            </a:p>
          </p:txBody>
        </p:sp>
        <p:sp>
          <p:nvSpPr>
            <p:cNvPr id="20" name="Line 38"/>
            <p:cNvSpPr>
              <a:spLocks noChangeShapeType="1"/>
            </p:cNvSpPr>
            <p:nvPr/>
          </p:nvSpPr>
          <p:spPr bwMode="auto">
            <a:xfrm>
              <a:off x="6788632" y="4078216"/>
              <a:ext cx="432048" cy="504056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7724736" y="3358136"/>
              <a:ext cx="1835206" cy="523220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d-ID" sz="1400" dirty="0">
                  <a:latin typeface="Tahoma" pitchFamily="34" charset="0"/>
                </a:rPr>
                <a:t>ISO </a:t>
              </a:r>
              <a:r>
                <a:rPr lang="en-US" sz="1400" dirty="0">
                  <a:latin typeface="Tahoma" pitchFamily="34" charset="0"/>
                </a:rPr>
                <a:t>14001 </a:t>
              </a:r>
              <a:r>
                <a:rPr lang="id-ID" sz="1400" dirty="0">
                  <a:latin typeface="Tahoma" pitchFamily="34" charset="0"/>
                </a:rPr>
                <a:t>sebagai salah satu referensi  </a:t>
              </a: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H="1">
              <a:off x="7724736" y="4006208"/>
              <a:ext cx="360040" cy="576064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07912" y="3790184"/>
              <a:ext cx="5400600" cy="20882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4430" y="6157156"/>
              <a:ext cx="452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/>
                <a:t>Merancang</a:t>
              </a:r>
              <a:r>
                <a:rPr lang="en-US" u="sng" dirty="0"/>
                <a:t> </a:t>
              </a:r>
              <a:r>
                <a:rPr lang="en-US" u="sng" dirty="0" err="1"/>
                <a:t>Bisnis</a:t>
              </a:r>
              <a:r>
                <a:rPr lang="en-US" u="sng" dirty="0"/>
                <a:t> </a:t>
              </a:r>
              <a:r>
                <a:rPr lang="en-US" u="sng" dirty="0" err="1"/>
                <a:t>Proses</a:t>
              </a:r>
              <a:r>
                <a:rPr lang="en-US" u="sng" dirty="0"/>
                <a:t> </a:t>
              </a:r>
              <a:r>
                <a:rPr lang="en-US" u="sng" dirty="0" err="1"/>
                <a:t>Terlebih</a:t>
              </a:r>
              <a:r>
                <a:rPr lang="en-US" u="sng" dirty="0"/>
                <a:t> </a:t>
              </a:r>
              <a:r>
                <a:rPr lang="en-US" u="sng" dirty="0" err="1"/>
                <a:t>Dahulu</a:t>
              </a:r>
              <a:endParaRPr lang="en-US" u="sng" dirty="0"/>
            </a:p>
          </p:txBody>
        </p:sp>
        <p:sp>
          <p:nvSpPr>
            <p:cNvPr id="25" name="Up Arrow 24"/>
            <p:cNvSpPr/>
            <p:nvPr/>
          </p:nvSpPr>
          <p:spPr>
            <a:xfrm>
              <a:off x="2540160" y="5590384"/>
              <a:ext cx="648072" cy="50405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488504" y="185590"/>
            <a:ext cx="1529496" cy="420360"/>
            <a:chOff x="5313040" y="2579486"/>
            <a:chExt cx="653705" cy="420360"/>
          </a:xfrm>
        </p:grpSpPr>
        <p:sp>
          <p:nvSpPr>
            <p:cNvPr id="33" name="Pentagon 3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8504" y="880144"/>
            <a:ext cx="1529496" cy="420360"/>
            <a:chOff x="5313040" y="2579486"/>
            <a:chExt cx="653705" cy="420360"/>
          </a:xfrm>
        </p:grpSpPr>
        <p:sp>
          <p:nvSpPr>
            <p:cNvPr id="37" name="Pentagon 36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Freeform 38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186341" y="128003"/>
            <a:ext cx="7410179" cy="523220"/>
            <a:chOff x="2186339" y="128003"/>
            <a:chExt cx="7410179" cy="523220"/>
          </a:xfrm>
        </p:grpSpPr>
        <p:sp>
          <p:nvSpPr>
            <p:cNvPr id="47" name="Rectangle 46"/>
            <p:cNvSpPr/>
            <p:nvPr/>
          </p:nvSpPr>
          <p:spPr>
            <a:xfrm>
              <a:off x="2215604" y="128003"/>
              <a:ext cx="73809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Acuan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permbuatan</a:t>
              </a:r>
              <a:r>
                <a:rPr lang="en-US" sz="1400" u="sng" dirty="0"/>
                <a:t> </a:t>
              </a:r>
              <a:r>
                <a:rPr lang="en-US" sz="1400" u="sng" dirty="0" err="1"/>
                <a:t>Sistem</a:t>
              </a:r>
              <a:r>
                <a:rPr lang="en-US" sz="1400" u="sng" dirty="0"/>
                <a:t> </a:t>
              </a:r>
            </a:p>
            <a:p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system, Ada </a:t>
              </a:r>
              <a:r>
                <a:rPr lang="en-US" sz="1400" dirty="0" err="1">
                  <a:sym typeface="Wingdings" pitchFamily="2" charset="2"/>
                </a:rPr>
                <a:t>masalah</a:t>
              </a:r>
              <a:r>
                <a:rPr lang="en-US" sz="1400" dirty="0">
                  <a:sym typeface="Wingdings" pitchFamily="2" charset="2"/>
                </a:rPr>
                <a:t>  </a:t>
              </a:r>
              <a:r>
                <a:rPr lang="en-US" sz="1400" dirty="0" err="1">
                  <a:sym typeface="Wingdings" pitchFamily="2" charset="2"/>
                </a:rPr>
                <a:t>Buat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sistem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173266" y="764704"/>
            <a:ext cx="7858109" cy="738664"/>
            <a:chOff x="2173264" y="764704"/>
            <a:chExt cx="7858109" cy="738664"/>
          </a:xfrm>
        </p:grpSpPr>
        <p:sp>
          <p:nvSpPr>
            <p:cNvPr id="49" name="Rectangle 48"/>
            <p:cNvSpPr/>
            <p:nvPr/>
          </p:nvSpPr>
          <p:spPr>
            <a:xfrm>
              <a:off x="2197408" y="764704"/>
              <a:ext cx="78339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u="sng" dirty="0" err="1"/>
                <a:t>Bisnis</a:t>
              </a:r>
              <a:r>
                <a:rPr lang="en-US" sz="1400" u="sng" dirty="0"/>
                <a:t> proses </a:t>
              </a:r>
              <a:r>
                <a:rPr lang="en-US" sz="1400" u="sng" dirty="0" err="1"/>
                <a:t>terlebih</a:t>
              </a:r>
              <a:r>
                <a:rPr lang="en-US" sz="1400" u="sng" dirty="0"/>
                <a:t> </a:t>
              </a:r>
              <a:r>
                <a:rPr lang="en-US" sz="1400" u="sng" dirty="0" err="1"/>
                <a:t>dahulu</a:t>
              </a:r>
              <a:r>
                <a:rPr lang="en-US" sz="1400" u="sng" dirty="0"/>
                <a:t>, </a:t>
              </a:r>
              <a:r>
                <a:rPr lang="en-US" sz="1400" u="sng" dirty="0" err="1"/>
                <a:t>tanpa</a:t>
              </a:r>
              <a:r>
                <a:rPr lang="en-US" sz="1400" u="sng" dirty="0"/>
                <a:t> </a:t>
              </a:r>
              <a:r>
                <a:rPr lang="en-US" sz="1400" u="sng" dirty="0" err="1"/>
                <a:t>melihat</a:t>
              </a:r>
              <a:r>
                <a:rPr lang="en-US" sz="1400" u="sng" dirty="0"/>
                <a:t> </a:t>
              </a:r>
              <a:r>
                <a:rPr lang="en-US" sz="1400" u="sng" dirty="0" err="1"/>
                <a:t>persyaratan</a:t>
              </a:r>
              <a:r>
                <a:rPr lang="en-US" sz="1400" u="sng" dirty="0"/>
                <a:t>. </a:t>
              </a:r>
            </a:p>
            <a:p>
              <a:pPr marL="233363" indent="-233363">
                <a:buFont typeface="Arial" pitchFamily="34" charset="0"/>
                <a:buChar char="•"/>
              </a:pPr>
              <a:r>
                <a:rPr lang="en-US" sz="1400" dirty="0" err="1"/>
                <a:t>Adopsi</a:t>
              </a:r>
              <a:r>
                <a:rPr lang="en-US" sz="1400" dirty="0"/>
                <a:t> </a:t>
              </a:r>
              <a:r>
                <a:rPr lang="en-US" sz="1400" dirty="0" err="1"/>
                <a:t>persyaratan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tambahkan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bila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perlu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  <a:p>
              <a:pPr marL="233363" indent="-233363">
                <a:buFont typeface="Arial" pitchFamily="34" charset="0"/>
                <a:buChar char="•"/>
              </a:pPr>
              <a:r>
                <a:rPr lang="en-US" sz="1400" dirty="0" err="1"/>
                <a:t>Ketika</a:t>
              </a:r>
              <a:r>
                <a:rPr lang="en-US" sz="1400" dirty="0"/>
                <a:t> </a:t>
              </a:r>
              <a:r>
                <a:rPr lang="en-US" sz="1400" dirty="0" err="1"/>
                <a:t>ada</a:t>
              </a:r>
              <a:r>
                <a:rPr lang="en-US" sz="1400" dirty="0"/>
                <a:t> </a:t>
              </a:r>
              <a:r>
                <a:rPr lang="en-US" sz="1400" dirty="0" err="1"/>
                <a:t>masalah</a:t>
              </a:r>
              <a:r>
                <a:rPr lang="en-US" sz="1400" dirty="0"/>
                <a:t> </a:t>
              </a:r>
              <a:r>
                <a:rPr lang="en-US" sz="1400" dirty="0">
                  <a:sym typeface="Wingdings" pitchFamily="2" charset="2"/>
                </a:rPr>
                <a:t> </a:t>
              </a:r>
              <a:r>
                <a:rPr lang="en-US" sz="1400" dirty="0" err="1">
                  <a:sym typeface="Wingdings" pitchFamily="2" charset="2"/>
                </a:rPr>
                <a:t>kaitannya</a:t>
              </a:r>
              <a:r>
                <a:rPr lang="en-US" sz="1400" dirty="0">
                  <a:sym typeface="Wingdings" pitchFamily="2" charset="2"/>
                </a:rPr>
                <a:t> </a:t>
              </a:r>
              <a:r>
                <a:rPr lang="en-US" sz="1400" dirty="0" err="1">
                  <a:sym typeface="Wingdings" pitchFamily="2" charset="2"/>
                </a:rPr>
                <a:t>dengan</a:t>
              </a:r>
              <a:r>
                <a:rPr lang="en-US" sz="1400" dirty="0">
                  <a:sym typeface="Wingdings" pitchFamily="2" charset="2"/>
                </a:rPr>
                <a:t> proses </a:t>
              </a:r>
              <a:r>
                <a:rPr lang="en-US" sz="1400" dirty="0" err="1">
                  <a:sym typeface="Wingdings" pitchFamily="2" charset="2"/>
                </a:rPr>
                <a:t>apa</a:t>
              </a:r>
              <a:r>
                <a:rPr lang="en-US" sz="1400" dirty="0">
                  <a:sym typeface="Wingdings" pitchFamily="2" charset="2"/>
                </a:rPr>
                <a:t> ?  </a:t>
              </a:r>
              <a:r>
                <a:rPr lang="en-US" sz="1400" dirty="0" err="1">
                  <a:sym typeface="Wingdings" pitchFamily="2" charset="2"/>
                </a:rPr>
                <a:t>modifikasi</a:t>
              </a:r>
              <a:r>
                <a:rPr lang="en-US" sz="1400" dirty="0">
                  <a:sym typeface="Wingdings" pitchFamily="2" charset="2"/>
                </a:rPr>
                <a:t> </a:t>
              </a:r>
              <a:endParaRPr lang="en-US" sz="1400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575" y="156707"/>
            <a:ext cx="1749187" cy="60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/>
        </p:nvGrpSpPr>
        <p:grpSpPr>
          <a:xfrm>
            <a:off x="4182020" y="1952768"/>
            <a:ext cx="5414498" cy="864096"/>
            <a:chOff x="4182020" y="1999262"/>
            <a:chExt cx="5414498" cy="864096"/>
          </a:xfrm>
        </p:grpSpPr>
        <p:sp>
          <p:nvSpPr>
            <p:cNvPr id="43" name="Pentagon 42"/>
            <p:cNvSpPr/>
            <p:nvPr/>
          </p:nvSpPr>
          <p:spPr>
            <a:xfrm>
              <a:off x="4953000" y="1999262"/>
              <a:ext cx="4643518" cy="864096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50000"/>
                </a:spcBef>
              </a:pPr>
              <a:r>
                <a:rPr lang="id-ID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Pengembangan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</a:t>
              </a:r>
              <a:r>
                <a:rPr lang="id-ID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Sistem</a:t>
              </a:r>
              <a:endParaRPr lang="en-US" sz="1600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</a:endParaRPr>
            </a:p>
            <a:p>
              <a:pPr algn="ctr"/>
              <a:endParaRPr lang="en-US" sz="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182020" y="2095522"/>
              <a:ext cx="5286375" cy="685800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6496" y="1958658"/>
            <a:ext cx="5472608" cy="864096"/>
            <a:chOff x="416496" y="2005152"/>
            <a:chExt cx="5472608" cy="864096"/>
          </a:xfrm>
        </p:grpSpPr>
        <p:sp>
          <p:nvSpPr>
            <p:cNvPr id="2" name="Pentagon 1"/>
            <p:cNvSpPr/>
            <p:nvPr/>
          </p:nvSpPr>
          <p:spPr>
            <a:xfrm>
              <a:off x="416496" y="2005152"/>
              <a:ext cx="5472608" cy="864096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Persyaratan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ISO 9001, ISO 14001, ISO/TS 16949, </a:t>
              </a:r>
            </a:p>
            <a:p>
              <a:pPr marL="169863" indent="-169863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1600" dirty="0" err="1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Masalah</a:t>
              </a:r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  <a:latin typeface="Tahoma" pitchFamily="34" charset="0"/>
                </a:rPr>
                <a:t> </a:t>
              </a:r>
              <a:endParaRPr lang="id-ID" sz="1600" dirty="0">
                <a:solidFill>
                  <a:schemeClr val="tx2">
                    <a:lumMod val="50000"/>
                  </a:schemeClr>
                </a:solidFill>
                <a:latin typeface="Tahoma" pitchFamily="34" charset="0"/>
              </a:endParaRPr>
            </a:p>
            <a:p>
              <a:pPr algn="ctr"/>
              <a:endParaRPr lang="en-US" sz="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457200" y="2100882"/>
              <a:ext cx="5286375" cy="699468"/>
            </a:xfrm>
            <a:custGeom>
              <a:avLst/>
              <a:gdLst>
                <a:gd name="connsiteX0" fmla="*/ 0 w 5286375"/>
                <a:gd name="connsiteY0" fmla="*/ 0 h 685800"/>
                <a:gd name="connsiteX1" fmla="*/ 4957763 w 5286375"/>
                <a:gd name="connsiteY1" fmla="*/ 0 h 685800"/>
                <a:gd name="connsiteX2" fmla="*/ 5286375 w 5286375"/>
                <a:gd name="connsiteY2" fmla="*/ 342900 h 685800"/>
                <a:gd name="connsiteX3" fmla="*/ 4957763 w 5286375"/>
                <a:gd name="connsiteY3" fmla="*/ 685800 h 685800"/>
                <a:gd name="connsiteX4" fmla="*/ 0 w 5286375"/>
                <a:gd name="connsiteY4" fmla="*/ 67151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75" h="685800">
                  <a:moveTo>
                    <a:pt x="0" y="0"/>
                  </a:moveTo>
                  <a:lnTo>
                    <a:pt x="4957763" y="0"/>
                  </a:lnTo>
                  <a:lnTo>
                    <a:pt x="5286375" y="342900"/>
                  </a:lnTo>
                  <a:lnTo>
                    <a:pt x="4957763" y="685800"/>
                  </a:lnTo>
                  <a:lnTo>
                    <a:pt x="0" y="671513"/>
                  </a:ln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6496" y="1985490"/>
            <a:ext cx="8784976" cy="857110"/>
            <a:chOff x="416496" y="2031984"/>
            <a:chExt cx="8784976" cy="857110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425476" y="2031984"/>
              <a:ext cx="8775996" cy="762087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6496" y="2036000"/>
              <a:ext cx="8784976" cy="853094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Line 32"/>
          <p:cNvSpPr>
            <a:spLocks noChangeShapeType="1"/>
          </p:cNvSpPr>
          <p:nvPr/>
        </p:nvSpPr>
        <p:spPr bwMode="auto">
          <a:xfrm>
            <a:off x="0" y="3140968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47195-FE08-4AA9-A910-2304ACA9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/>
          <p:cNvGrpSpPr/>
          <p:nvPr/>
        </p:nvGrpSpPr>
        <p:grpSpPr>
          <a:xfrm>
            <a:off x="293295" y="752132"/>
            <a:ext cx="6205935" cy="6106964"/>
            <a:chOff x="293295" y="752132"/>
            <a:chExt cx="6205935" cy="6106964"/>
          </a:xfrm>
        </p:grpSpPr>
        <p:sp>
          <p:nvSpPr>
            <p:cNvPr id="3327" name="Rectangle 6"/>
            <p:cNvSpPr>
              <a:spLocks noChangeArrowheads="1"/>
            </p:cNvSpPr>
            <p:nvPr/>
          </p:nvSpPr>
          <p:spPr bwMode="auto">
            <a:xfrm>
              <a:off x="299567" y="752132"/>
              <a:ext cx="6199663" cy="6106964"/>
            </a:xfrm>
            <a:custGeom>
              <a:avLst/>
              <a:gdLst>
                <a:gd name="connsiteX0" fmla="*/ 0 w 5083177"/>
                <a:gd name="connsiteY0" fmla="*/ 0 h 6399213"/>
                <a:gd name="connsiteX1" fmla="*/ 5083177 w 5083177"/>
                <a:gd name="connsiteY1" fmla="*/ 0 h 6399213"/>
                <a:gd name="connsiteX2" fmla="*/ 5083177 w 5083177"/>
                <a:gd name="connsiteY2" fmla="*/ 6399213 h 6399213"/>
                <a:gd name="connsiteX3" fmla="*/ 0 w 5083177"/>
                <a:gd name="connsiteY3" fmla="*/ 6399213 h 6399213"/>
                <a:gd name="connsiteX4" fmla="*/ 0 w 5083177"/>
                <a:gd name="connsiteY4" fmla="*/ 0 h 6399213"/>
                <a:gd name="connsiteX0" fmla="*/ 10299 w 5093476"/>
                <a:gd name="connsiteY0" fmla="*/ 0 h 6399213"/>
                <a:gd name="connsiteX1" fmla="*/ 5093476 w 5093476"/>
                <a:gd name="connsiteY1" fmla="*/ 0 h 6399213"/>
                <a:gd name="connsiteX2" fmla="*/ 5093476 w 5093476"/>
                <a:gd name="connsiteY2" fmla="*/ 6399213 h 6399213"/>
                <a:gd name="connsiteX3" fmla="*/ 10299 w 5093476"/>
                <a:gd name="connsiteY3" fmla="*/ 6399213 h 6399213"/>
                <a:gd name="connsiteX4" fmla="*/ 0 w 5093476"/>
                <a:gd name="connsiteY4" fmla="*/ 2176673 h 6399213"/>
                <a:gd name="connsiteX5" fmla="*/ 10299 w 5093476"/>
                <a:gd name="connsiteY5" fmla="*/ 0 h 6399213"/>
                <a:gd name="connsiteX0" fmla="*/ 475797 w 5558974"/>
                <a:gd name="connsiteY0" fmla="*/ 0 h 6399213"/>
                <a:gd name="connsiteX1" fmla="*/ 5558974 w 5558974"/>
                <a:gd name="connsiteY1" fmla="*/ 0 h 6399213"/>
                <a:gd name="connsiteX2" fmla="*/ 5558974 w 5558974"/>
                <a:gd name="connsiteY2" fmla="*/ 6399213 h 6399213"/>
                <a:gd name="connsiteX3" fmla="*/ 475797 w 5558974"/>
                <a:gd name="connsiteY3" fmla="*/ 6399213 h 6399213"/>
                <a:gd name="connsiteX4" fmla="*/ 465498 w 5558974"/>
                <a:gd name="connsiteY4" fmla="*/ 2176673 h 6399213"/>
                <a:gd name="connsiteX5" fmla="*/ 475797 w 5558974"/>
                <a:gd name="connsiteY5" fmla="*/ 0 h 6399213"/>
                <a:gd name="connsiteX0" fmla="*/ 250723 w 5333900"/>
                <a:gd name="connsiteY0" fmla="*/ 0 h 6399213"/>
                <a:gd name="connsiteX1" fmla="*/ 5333900 w 5333900"/>
                <a:gd name="connsiteY1" fmla="*/ 0 h 6399213"/>
                <a:gd name="connsiteX2" fmla="*/ 5333900 w 5333900"/>
                <a:gd name="connsiteY2" fmla="*/ 6399213 h 6399213"/>
                <a:gd name="connsiteX3" fmla="*/ 250723 w 5333900"/>
                <a:gd name="connsiteY3" fmla="*/ 6399213 h 6399213"/>
                <a:gd name="connsiteX4" fmla="*/ 240424 w 5333900"/>
                <a:gd name="connsiteY4" fmla="*/ 2176673 h 6399213"/>
                <a:gd name="connsiteX5" fmla="*/ 250723 w 5333900"/>
                <a:gd name="connsiteY5" fmla="*/ 0 h 6399213"/>
                <a:gd name="connsiteX0" fmla="*/ 477643 w 5560820"/>
                <a:gd name="connsiteY0" fmla="*/ 0 h 6399213"/>
                <a:gd name="connsiteX1" fmla="*/ 5560820 w 5560820"/>
                <a:gd name="connsiteY1" fmla="*/ 0 h 6399213"/>
                <a:gd name="connsiteX2" fmla="*/ 5560820 w 5560820"/>
                <a:gd name="connsiteY2" fmla="*/ 6399213 h 6399213"/>
                <a:gd name="connsiteX3" fmla="*/ 477643 w 5560820"/>
                <a:gd name="connsiteY3" fmla="*/ 6399213 h 6399213"/>
                <a:gd name="connsiteX4" fmla="*/ 214126 w 5560820"/>
                <a:gd name="connsiteY4" fmla="*/ 3259886 h 6399213"/>
                <a:gd name="connsiteX5" fmla="*/ 467344 w 5560820"/>
                <a:gd name="connsiteY5" fmla="*/ 2176673 h 6399213"/>
                <a:gd name="connsiteX6" fmla="*/ 477643 w 5560820"/>
                <a:gd name="connsiteY6" fmla="*/ 0 h 6399213"/>
                <a:gd name="connsiteX0" fmla="*/ 1093513 w 6176690"/>
                <a:gd name="connsiteY0" fmla="*/ 0 h 6399213"/>
                <a:gd name="connsiteX1" fmla="*/ 6176690 w 6176690"/>
                <a:gd name="connsiteY1" fmla="*/ 0 h 6399213"/>
                <a:gd name="connsiteX2" fmla="*/ 6176690 w 6176690"/>
                <a:gd name="connsiteY2" fmla="*/ 6399213 h 6399213"/>
                <a:gd name="connsiteX3" fmla="*/ 1093513 w 6176690"/>
                <a:gd name="connsiteY3" fmla="*/ 6399213 h 6399213"/>
                <a:gd name="connsiteX4" fmla="*/ 2 w 6176690"/>
                <a:gd name="connsiteY4" fmla="*/ 2331418 h 6399213"/>
                <a:gd name="connsiteX5" fmla="*/ 1083214 w 6176690"/>
                <a:gd name="connsiteY5" fmla="*/ 2176673 h 6399213"/>
                <a:gd name="connsiteX6" fmla="*/ 1093513 w 6176690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093511 w 6176688"/>
                <a:gd name="connsiteY0" fmla="*/ 0 h 6399213"/>
                <a:gd name="connsiteX1" fmla="*/ 6176688 w 6176688"/>
                <a:gd name="connsiteY1" fmla="*/ 0 h 6399213"/>
                <a:gd name="connsiteX2" fmla="*/ 6176688 w 6176688"/>
                <a:gd name="connsiteY2" fmla="*/ 6399213 h 6399213"/>
                <a:gd name="connsiteX3" fmla="*/ 1093511 w 6176688"/>
                <a:gd name="connsiteY3" fmla="*/ 6399213 h 6399213"/>
                <a:gd name="connsiteX4" fmla="*/ 0 w 6176688"/>
                <a:gd name="connsiteY4" fmla="*/ 2331418 h 6399213"/>
                <a:gd name="connsiteX5" fmla="*/ 1083212 w 6176688"/>
                <a:gd name="connsiteY5" fmla="*/ 2176673 h 6399213"/>
                <a:gd name="connsiteX6" fmla="*/ 1093511 w 617668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16385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510948 w 6594125"/>
                <a:gd name="connsiteY0" fmla="*/ 0 h 6399213"/>
                <a:gd name="connsiteX1" fmla="*/ 6594125 w 6594125"/>
                <a:gd name="connsiteY1" fmla="*/ 0 h 6399213"/>
                <a:gd name="connsiteX2" fmla="*/ 6594125 w 6594125"/>
                <a:gd name="connsiteY2" fmla="*/ 6399213 h 6399213"/>
                <a:gd name="connsiteX3" fmla="*/ 413668 w 6594125"/>
                <a:gd name="connsiteY3" fmla="*/ 6399213 h 6399213"/>
                <a:gd name="connsiteX4" fmla="*/ 347098 w 6594125"/>
                <a:gd name="connsiteY4" fmla="*/ 2204808 h 6399213"/>
                <a:gd name="connsiteX5" fmla="*/ 1500649 w 6594125"/>
                <a:gd name="connsiteY5" fmla="*/ 2176673 h 6399213"/>
                <a:gd name="connsiteX6" fmla="*/ 1510948 w 6594125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66570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165151 w 6248328"/>
                <a:gd name="connsiteY0" fmla="*/ 0 h 6399213"/>
                <a:gd name="connsiteX1" fmla="*/ 6248328 w 6248328"/>
                <a:gd name="connsiteY1" fmla="*/ 0 h 6399213"/>
                <a:gd name="connsiteX2" fmla="*/ 6248328 w 6248328"/>
                <a:gd name="connsiteY2" fmla="*/ 6399213 h 6399213"/>
                <a:gd name="connsiteX3" fmla="*/ 11600 w 6248328"/>
                <a:gd name="connsiteY3" fmla="*/ 6399213 h 6399213"/>
                <a:gd name="connsiteX4" fmla="*/ 1301 w 6248328"/>
                <a:gd name="connsiteY4" fmla="*/ 2204808 h 6399213"/>
                <a:gd name="connsiteX5" fmla="*/ 1154852 w 6248328"/>
                <a:gd name="connsiteY5" fmla="*/ 2176673 h 6399213"/>
                <a:gd name="connsiteX6" fmla="*/ 1165151 w 6248328"/>
                <a:gd name="connsiteY6" fmla="*/ 0 h 6399213"/>
                <a:gd name="connsiteX0" fmla="*/ 1163850 w 6247027"/>
                <a:gd name="connsiteY0" fmla="*/ 0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163850 w 6247027"/>
                <a:gd name="connsiteY6" fmla="*/ 0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153551 w 6247027"/>
                <a:gd name="connsiteY5" fmla="*/ 2176673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13206 w 6247027"/>
                <a:gd name="connsiteY5" fmla="*/ 2204808 h 6399213"/>
                <a:gd name="connsiteX6" fmla="*/ 1965708 w 6247027"/>
                <a:gd name="connsiteY6" fmla="*/ 14068 h 6399213"/>
                <a:gd name="connsiteX0" fmla="*/ 196570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96570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969477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50499 w 6247027"/>
                <a:gd name="connsiteY5" fmla="*/ 2204808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2204808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  <a:gd name="connsiteX0" fmla="*/ 1360798 w 6247027"/>
                <a:gd name="connsiteY0" fmla="*/ 14068 h 6399213"/>
                <a:gd name="connsiteX1" fmla="*/ 6247027 w 6247027"/>
                <a:gd name="connsiteY1" fmla="*/ 0 h 6399213"/>
                <a:gd name="connsiteX2" fmla="*/ 6247027 w 6247027"/>
                <a:gd name="connsiteY2" fmla="*/ 6399213 h 6399213"/>
                <a:gd name="connsiteX3" fmla="*/ 10299 w 6247027"/>
                <a:gd name="connsiteY3" fmla="*/ 6399213 h 6399213"/>
                <a:gd name="connsiteX4" fmla="*/ 0 w 6247027"/>
                <a:gd name="connsiteY4" fmla="*/ 1619020 h 6399213"/>
                <a:gd name="connsiteX5" fmla="*/ 1379293 w 6247027"/>
                <a:gd name="connsiteY5" fmla="*/ 1647596 h 6399213"/>
                <a:gd name="connsiteX6" fmla="*/ 1360798 w 6247027"/>
                <a:gd name="connsiteY6" fmla="*/ 14068 h 639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7027" h="6399213">
                  <a:moveTo>
                    <a:pt x="1360798" y="14068"/>
                  </a:moveTo>
                  <a:lnTo>
                    <a:pt x="6247027" y="0"/>
                  </a:lnTo>
                  <a:lnTo>
                    <a:pt x="6247027" y="6399213"/>
                  </a:lnTo>
                  <a:lnTo>
                    <a:pt x="10299" y="6399213"/>
                  </a:lnTo>
                  <a:cubicBezTo>
                    <a:pt x="19515" y="5439894"/>
                    <a:pt x="1716" y="2322777"/>
                    <a:pt x="0" y="1619020"/>
                  </a:cubicBezTo>
                  <a:cubicBezTo>
                    <a:pt x="450166" y="1619020"/>
                    <a:pt x="929127" y="1647596"/>
                    <a:pt x="1379293" y="1647596"/>
                  </a:cubicBezTo>
                  <a:cubicBezTo>
                    <a:pt x="1378037" y="917349"/>
                    <a:pt x="1362054" y="744315"/>
                    <a:pt x="1360798" y="140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8" name="Rectangle 11"/>
            <p:cNvSpPr>
              <a:spLocks noChangeArrowheads="1"/>
            </p:cNvSpPr>
            <p:nvPr/>
          </p:nvSpPr>
          <p:spPr bwMode="auto">
            <a:xfrm>
              <a:off x="5635529" y="4242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74" name="Rectangle 17"/>
            <p:cNvSpPr>
              <a:spLocks noChangeArrowheads="1"/>
            </p:cNvSpPr>
            <p:nvPr/>
          </p:nvSpPr>
          <p:spPr bwMode="auto">
            <a:xfrm>
              <a:off x="3330478" y="507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89" name="Rectangle 32"/>
            <p:cNvSpPr>
              <a:spLocks noChangeArrowheads="1"/>
            </p:cNvSpPr>
            <p:nvPr/>
          </p:nvSpPr>
          <p:spPr bwMode="auto">
            <a:xfrm>
              <a:off x="1855689" y="28334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0" name="Rectangle 33"/>
            <p:cNvSpPr>
              <a:spLocks noChangeArrowheads="1"/>
            </p:cNvSpPr>
            <p:nvPr/>
          </p:nvSpPr>
          <p:spPr bwMode="auto">
            <a:xfrm>
              <a:off x="1827114" y="2954101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2" name="Rectangle 35"/>
            <p:cNvSpPr>
              <a:spLocks noChangeArrowheads="1"/>
            </p:cNvSpPr>
            <p:nvPr/>
          </p:nvSpPr>
          <p:spPr bwMode="auto">
            <a:xfrm>
              <a:off x="2382740" y="290755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493" name="Rectangle 36"/>
            <p:cNvSpPr>
              <a:spLocks noChangeArrowheads="1"/>
            </p:cNvSpPr>
            <p:nvPr/>
          </p:nvSpPr>
          <p:spPr bwMode="auto">
            <a:xfrm>
              <a:off x="1906489" y="302820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4" name="Rectangle 37"/>
            <p:cNvSpPr>
              <a:spLocks noChangeArrowheads="1"/>
            </p:cNvSpPr>
            <p:nvPr/>
          </p:nvSpPr>
          <p:spPr bwMode="auto">
            <a:xfrm>
              <a:off x="2111277" y="31488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7" name="Rectangle 40"/>
            <p:cNvSpPr>
              <a:spLocks noChangeArrowheads="1"/>
            </p:cNvSpPr>
            <p:nvPr/>
          </p:nvSpPr>
          <p:spPr bwMode="auto">
            <a:xfrm>
              <a:off x="3290790" y="283770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98" name="Rectangle 41"/>
            <p:cNvSpPr>
              <a:spLocks noChangeArrowheads="1"/>
            </p:cNvSpPr>
            <p:nvPr/>
          </p:nvSpPr>
          <p:spPr bwMode="auto">
            <a:xfrm>
              <a:off x="3228877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0" name="Rectangle 43"/>
            <p:cNvSpPr>
              <a:spLocks noChangeArrowheads="1"/>
            </p:cNvSpPr>
            <p:nvPr/>
          </p:nvSpPr>
          <p:spPr bwMode="auto">
            <a:xfrm>
              <a:off x="3711478" y="295835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3" name="Rectangle 46"/>
            <p:cNvSpPr>
              <a:spLocks noChangeArrowheads="1"/>
            </p:cNvSpPr>
            <p:nvPr/>
          </p:nvSpPr>
          <p:spPr bwMode="auto">
            <a:xfrm>
              <a:off x="4597303" y="27773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4" name="Rectangle 47"/>
            <p:cNvSpPr>
              <a:spLocks noChangeArrowheads="1"/>
            </p:cNvSpPr>
            <p:nvPr/>
          </p:nvSpPr>
          <p:spPr bwMode="auto">
            <a:xfrm>
              <a:off x="4575078" y="289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05" name="Rectangle 48"/>
            <p:cNvSpPr>
              <a:spLocks noChangeArrowheads="1"/>
            </p:cNvSpPr>
            <p:nvPr/>
          </p:nvSpPr>
          <p:spPr bwMode="auto">
            <a:xfrm>
              <a:off x="5016403" y="30186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6" name="Rectangle 59"/>
            <p:cNvSpPr>
              <a:spLocks noChangeArrowheads="1"/>
            </p:cNvSpPr>
            <p:nvPr/>
          </p:nvSpPr>
          <p:spPr bwMode="auto">
            <a:xfrm>
              <a:off x="2832002" y="20550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17" name="Rectangle 60"/>
            <p:cNvSpPr>
              <a:spLocks noChangeArrowheads="1"/>
            </p:cNvSpPr>
            <p:nvPr/>
          </p:nvSpPr>
          <p:spPr bwMode="auto">
            <a:xfrm>
              <a:off x="2973290" y="21757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1" name="Rectangle 64"/>
            <p:cNvSpPr>
              <a:spLocks noChangeArrowheads="1"/>
            </p:cNvSpPr>
            <p:nvPr/>
          </p:nvSpPr>
          <p:spPr bwMode="auto">
            <a:xfrm>
              <a:off x="2655790" y="1628030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523" name="Rectangle 66"/>
            <p:cNvSpPr>
              <a:spLocks noChangeArrowheads="1"/>
            </p:cNvSpPr>
            <p:nvPr/>
          </p:nvSpPr>
          <p:spPr bwMode="auto">
            <a:xfrm>
              <a:off x="3246340" y="16280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27" name="Rectangle 70"/>
            <p:cNvSpPr>
              <a:spLocks noChangeArrowheads="1"/>
            </p:cNvSpPr>
            <p:nvPr/>
          </p:nvSpPr>
          <p:spPr bwMode="auto">
            <a:xfrm>
              <a:off x="2058474" y="2280982"/>
              <a:ext cx="32220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Potential </a:t>
              </a:r>
              <a:endParaRPr lang="en-US" dirty="0"/>
            </a:p>
          </p:txBody>
        </p:sp>
        <p:sp>
          <p:nvSpPr>
            <p:cNvPr id="18528" name="Rectangle 71"/>
            <p:cNvSpPr>
              <a:spLocks noChangeArrowheads="1"/>
            </p:cNvSpPr>
            <p:nvPr/>
          </p:nvSpPr>
          <p:spPr bwMode="auto">
            <a:xfrm>
              <a:off x="4610004" y="2173147"/>
              <a:ext cx="532197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Tidak</a:t>
              </a:r>
              <a:r>
                <a:rPr lang="en-US" sz="600" dirty="0">
                  <a:solidFill>
                    <a:srgbClr val="000000"/>
                  </a:solidFill>
                </a:rPr>
                <a:t> Potential </a:t>
              </a:r>
              <a:endParaRPr lang="en-US" dirty="0"/>
            </a:p>
          </p:txBody>
        </p:sp>
        <p:sp>
          <p:nvSpPr>
            <p:cNvPr id="18529" name="Rectangle 72"/>
            <p:cNvSpPr>
              <a:spLocks noChangeArrowheads="1"/>
            </p:cNvSpPr>
            <p:nvPr/>
          </p:nvSpPr>
          <p:spPr bwMode="auto">
            <a:xfrm>
              <a:off x="4795741" y="2472580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>
                  <a:solidFill>
                    <a:srgbClr val="000000"/>
                  </a:solidFill>
                </a:rPr>
                <a:t>/ </a:t>
              </a:r>
              <a:endParaRPr lang="en-US"/>
            </a:p>
          </p:txBody>
        </p:sp>
        <p:sp>
          <p:nvSpPr>
            <p:cNvPr id="18530" name="Rectangle 73"/>
            <p:cNvSpPr>
              <a:spLocks noChangeArrowheads="1"/>
            </p:cNvSpPr>
            <p:nvPr/>
          </p:nvSpPr>
          <p:spPr bwMode="auto">
            <a:xfrm>
              <a:off x="4619904" y="2281811"/>
              <a:ext cx="338234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1" name="Rectangle 74"/>
            <p:cNvSpPr>
              <a:spLocks noChangeArrowheads="1"/>
            </p:cNvSpPr>
            <p:nvPr/>
          </p:nvSpPr>
          <p:spPr bwMode="auto">
            <a:xfrm>
              <a:off x="3136379" y="2386997"/>
              <a:ext cx="346249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Prospect  </a:t>
              </a:r>
              <a:endParaRPr lang="en-US" dirty="0"/>
            </a:p>
          </p:txBody>
        </p:sp>
        <p:sp>
          <p:nvSpPr>
            <p:cNvPr id="18534" name="Rectangle 77"/>
            <p:cNvSpPr>
              <a:spLocks noChangeArrowheads="1"/>
            </p:cNvSpPr>
            <p:nvPr/>
          </p:nvSpPr>
          <p:spPr bwMode="auto">
            <a:xfrm>
              <a:off x="3166965" y="44077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5" name="Rectangle 78"/>
            <p:cNvSpPr>
              <a:spLocks noChangeArrowheads="1"/>
            </p:cNvSpPr>
            <p:nvPr/>
          </p:nvSpPr>
          <p:spPr bwMode="auto">
            <a:xfrm>
              <a:off x="3303490" y="4528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6" name="Rectangle 79"/>
            <p:cNvSpPr>
              <a:spLocks noChangeArrowheads="1"/>
            </p:cNvSpPr>
            <p:nvPr/>
          </p:nvSpPr>
          <p:spPr bwMode="auto">
            <a:xfrm>
              <a:off x="3171727" y="4649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37" name="Rectangle 80"/>
            <p:cNvSpPr>
              <a:spLocks noChangeArrowheads="1"/>
            </p:cNvSpPr>
            <p:nvPr/>
          </p:nvSpPr>
          <p:spPr bwMode="auto">
            <a:xfrm>
              <a:off x="2979583" y="3453276"/>
              <a:ext cx="168316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Lose</a:t>
              </a:r>
              <a:endParaRPr lang="en-US" dirty="0"/>
            </a:p>
          </p:txBody>
        </p:sp>
        <p:sp>
          <p:nvSpPr>
            <p:cNvPr id="18540" name="Rectangle 83"/>
            <p:cNvSpPr>
              <a:spLocks noChangeArrowheads="1"/>
            </p:cNvSpPr>
            <p:nvPr/>
          </p:nvSpPr>
          <p:spPr bwMode="auto">
            <a:xfrm>
              <a:off x="3371753" y="554121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1" name="Rectangle 84"/>
            <p:cNvSpPr>
              <a:spLocks noChangeArrowheads="1"/>
            </p:cNvSpPr>
            <p:nvPr/>
          </p:nvSpPr>
          <p:spPr bwMode="auto">
            <a:xfrm>
              <a:off x="3211415" y="566186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47" name="Freeform 90"/>
            <p:cNvSpPr>
              <a:spLocks/>
            </p:cNvSpPr>
            <p:nvPr/>
          </p:nvSpPr>
          <p:spPr bwMode="auto">
            <a:xfrm>
              <a:off x="3244754" y="5977905"/>
              <a:ext cx="878680" cy="400315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48" name="Rectangle 91"/>
            <p:cNvSpPr>
              <a:spLocks noChangeArrowheads="1"/>
            </p:cNvSpPr>
            <p:nvPr/>
          </p:nvSpPr>
          <p:spPr bwMode="auto">
            <a:xfrm>
              <a:off x="3447990" y="6064451"/>
              <a:ext cx="45845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800" dirty="0" err="1">
                  <a:solidFill>
                    <a:srgbClr val="000000"/>
                  </a:solidFill>
                </a:rPr>
                <a:t>Janji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tidak</a:t>
              </a:r>
              <a:endParaRPr lang="en-US" sz="800" dirty="0">
                <a:solidFill>
                  <a:srgbClr val="000000"/>
                </a:solidFill>
              </a:endParaRPr>
            </a:p>
            <a:p>
              <a:pPr algn="ctr"/>
              <a:r>
                <a:rPr lang="en-US" sz="800" dirty="0" err="1">
                  <a:solidFill>
                    <a:srgbClr val="000000"/>
                  </a:solidFill>
                </a:rPr>
                <a:t>dipenuhi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8552" name="Rectangle 95"/>
            <p:cNvSpPr>
              <a:spLocks noChangeArrowheads="1"/>
            </p:cNvSpPr>
            <p:nvPr/>
          </p:nvSpPr>
          <p:spPr bwMode="auto">
            <a:xfrm>
              <a:off x="1582639" y="49093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3" name="Rectangle 96"/>
            <p:cNvSpPr>
              <a:spLocks noChangeArrowheads="1"/>
            </p:cNvSpPr>
            <p:nvPr/>
          </p:nvSpPr>
          <p:spPr bwMode="auto">
            <a:xfrm>
              <a:off x="1657252" y="5030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4" name="Rectangle 97"/>
            <p:cNvSpPr>
              <a:spLocks noChangeArrowheads="1"/>
            </p:cNvSpPr>
            <p:nvPr/>
          </p:nvSpPr>
          <p:spPr bwMode="auto">
            <a:xfrm>
              <a:off x="1701702" y="51506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55" name="Rectangle 98"/>
            <p:cNvSpPr>
              <a:spLocks noChangeArrowheads="1"/>
            </p:cNvSpPr>
            <p:nvPr/>
          </p:nvSpPr>
          <p:spPr bwMode="auto">
            <a:xfrm>
              <a:off x="1981102" y="50046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67" name="Freeform 110"/>
            <p:cNvSpPr>
              <a:spLocks/>
            </p:cNvSpPr>
            <p:nvPr/>
          </p:nvSpPr>
          <p:spPr bwMode="auto">
            <a:xfrm>
              <a:off x="3173013" y="3373578"/>
              <a:ext cx="1006475" cy="439738"/>
            </a:xfrm>
            <a:custGeom>
              <a:avLst/>
              <a:gdLst>
                <a:gd name="T0" fmla="*/ 0 w 634"/>
                <a:gd name="T1" fmla="*/ 138 h 277"/>
                <a:gd name="T2" fmla="*/ 317 w 634"/>
                <a:gd name="T3" fmla="*/ 0 h 277"/>
                <a:gd name="T4" fmla="*/ 634 w 634"/>
                <a:gd name="T5" fmla="*/ 138 h 277"/>
                <a:gd name="T6" fmla="*/ 317 w 634"/>
                <a:gd name="T7" fmla="*/ 277 h 277"/>
                <a:gd name="T8" fmla="*/ 0 w 634"/>
                <a:gd name="T9" fmla="*/ 13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277">
                  <a:moveTo>
                    <a:pt x="0" y="138"/>
                  </a:moveTo>
                  <a:lnTo>
                    <a:pt x="317" y="0"/>
                  </a:lnTo>
                  <a:lnTo>
                    <a:pt x="634" y="138"/>
                  </a:lnTo>
                  <a:lnTo>
                    <a:pt x="317" y="277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68" name="Rectangle 111"/>
            <p:cNvSpPr>
              <a:spLocks noChangeArrowheads="1"/>
            </p:cNvSpPr>
            <p:nvPr/>
          </p:nvSpPr>
          <p:spPr bwMode="auto">
            <a:xfrm>
              <a:off x="3386099" y="3527715"/>
              <a:ext cx="64440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Deal / Lose</a:t>
              </a:r>
              <a:endParaRPr lang="en-US" sz="1000" dirty="0"/>
            </a:p>
          </p:txBody>
        </p:sp>
        <p:sp>
          <p:nvSpPr>
            <p:cNvPr id="18574" name="Rectangle 117"/>
            <p:cNvSpPr>
              <a:spLocks noChangeArrowheads="1"/>
            </p:cNvSpPr>
            <p:nvPr/>
          </p:nvSpPr>
          <p:spPr bwMode="auto">
            <a:xfrm>
              <a:off x="1777065" y="3381268"/>
              <a:ext cx="1160463" cy="403038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Prospect lose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18575" name="Rectangle 118"/>
            <p:cNvSpPr>
              <a:spLocks noChangeArrowheads="1"/>
            </p:cNvSpPr>
            <p:nvPr/>
          </p:nvSpPr>
          <p:spPr bwMode="auto">
            <a:xfrm>
              <a:off x="1631852" y="36584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576" name="Rectangle 119"/>
            <p:cNvSpPr>
              <a:spLocks noChangeArrowheads="1"/>
            </p:cNvSpPr>
            <p:nvPr/>
          </p:nvSpPr>
          <p:spPr bwMode="auto">
            <a:xfrm>
              <a:off x="1996977" y="43950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0" name="Rectangle 143"/>
            <p:cNvSpPr>
              <a:spLocks noChangeArrowheads="1"/>
            </p:cNvSpPr>
            <p:nvPr/>
          </p:nvSpPr>
          <p:spPr bwMode="auto">
            <a:xfrm>
              <a:off x="2906939" y="6108816"/>
              <a:ext cx="128240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Tdk</a:t>
              </a:r>
              <a:endParaRPr lang="en-US" dirty="0"/>
            </a:p>
          </p:txBody>
        </p:sp>
        <p:sp>
          <p:nvSpPr>
            <p:cNvPr id="18601" name="Rectangle 144"/>
            <p:cNvSpPr>
              <a:spLocks noChangeArrowheads="1"/>
            </p:cNvSpPr>
            <p:nvPr/>
          </p:nvSpPr>
          <p:spPr bwMode="auto">
            <a:xfrm>
              <a:off x="2456471" y="4905288"/>
              <a:ext cx="20678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 err="1">
                  <a:solidFill>
                    <a:srgbClr val="000000"/>
                  </a:solidFill>
                </a:rPr>
                <a:t>setuju</a:t>
              </a:r>
              <a:endParaRPr lang="en-US" dirty="0"/>
            </a:p>
          </p:txBody>
        </p:sp>
        <p:sp>
          <p:nvSpPr>
            <p:cNvPr id="18604" name="Rectangle 147"/>
            <p:cNvSpPr>
              <a:spLocks noChangeArrowheads="1"/>
            </p:cNvSpPr>
            <p:nvPr/>
          </p:nvSpPr>
          <p:spPr bwMode="auto">
            <a:xfrm>
              <a:off x="5216428" y="564758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5" name="Rectangle 148"/>
            <p:cNvSpPr>
              <a:spLocks noChangeArrowheads="1"/>
            </p:cNvSpPr>
            <p:nvPr/>
          </p:nvSpPr>
          <p:spPr bwMode="auto">
            <a:xfrm>
              <a:off x="5397404" y="576823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8" name="Rectangle 151"/>
            <p:cNvSpPr>
              <a:spLocks noChangeArrowheads="1"/>
            </p:cNvSpPr>
            <p:nvPr/>
          </p:nvSpPr>
          <p:spPr bwMode="auto">
            <a:xfrm>
              <a:off x="5210078" y="62238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09" name="Rectangle 152"/>
            <p:cNvSpPr>
              <a:spLocks noChangeArrowheads="1"/>
            </p:cNvSpPr>
            <p:nvPr/>
          </p:nvSpPr>
          <p:spPr bwMode="auto">
            <a:xfrm>
              <a:off x="6100666" y="622384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>
                  <a:solidFill>
                    <a:srgbClr val="000000"/>
                  </a:solidFill>
                </a:rPr>
                <a:t>, </a:t>
              </a:r>
              <a:endParaRPr lang="en-US"/>
            </a:p>
          </p:txBody>
        </p:sp>
        <p:sp>
          <p:nvSpPr>
            <p:cNvPr id="18610" name="Rectangle 153"/>
            <p:cNvSpPr>
              <a:spLocks noChangeArrowheads="1"/>
            </p:cNvSpPr>
            <p:nvPr/>
          </p:nvSpPr>
          <p:spPr bwMode="auto">
            <a:xfrm>
              <a:off x="5164041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2" name="Rectangle 155"/>
            <p:cNvSpPr>
              <a:spLocks noChangeArrowheads="1"/>
            </p:cNvSpPr>
            <p:nvPr/>
          </p:nvSpPr>
          <p:spPr bwMode="auto">
            <a:xfrm>
              <a:off x="5505354" y="634449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13" name="Rectangle 156"/>
            <p:cNvSpPr>
              <a:spLocks noChangeArrowheads="1"/>
            </p:cNvSpPr>
            <p:nvPr/>
          </p:nvSpPr>
          <p:spPr bwMode="auto">
            <a:xfrm>
              <a:off x="5203728" y="6465143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20" name="Rectangle 163"/>
            <p:cNvSpPr>
              <a:spLocks noChangeArrowheads="1"/>
            </p:cNvSpPr>
            <p:nvPr/>
          </p:nvSpPr>
          <p:spPr bwMode="auto">
            <a:xfrm>
              <a:off x="3861872" y="6384187"/>
              <a:ext cx="10259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YA</a:t>
              </a:r>
              <a:endParaRPr lang="en-US" dirty="0"/>
            </a:p>
          </p:txBody>
        </p:sp>
        <p:sp>
          <p:nvSpPr>
            <p:cNvPr id="3310" name="Rectangle 277"/>
            <p:cNvSpPr>
              <a:spLocks noChangeArrowheads="1"/>
            </p:cNvSpPr>
            <p:nvPr/>
          </p:nvSpPr>
          <p:spPr bwMode="auto">
            <a:xfrm>
              <a:off x="2616895" y="887226"/>
              <a:ext cx="1708801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b="1" dirty="0">
                  <a:solidFill>
                    <a:srgbClr val="000000"/>
                  </a:solidFill>
                </a:rPr>
                <a:t>PROSEDUR PENJUALAN</a:t>
              </a:r>
              <a:endParaRPr lang="en-US" sz="2400" b="1" dirty="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645226" y="1385977"/>
              <a:ext cx="1522413" cy="4016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Identifikasi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Potential</a:t>
              </a:r>
            </a:p>
            <a:p>
              <a:pPr algn="ctr"/>
              <a:r>
                <a:rPr lang="en-US" sz="1000" dirty="0">
                  <a:solidFill>
                    <a:srgbClr val="000000"/>
                  </a:solidFill>
                </a:rPr>
                <a:t>Customer (Prospect)</a:t>
              </a:r>
              <a:endParaRPr lang="en-US" sz="1000" dirty="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644677" y="1963788"/>
              <a:ext cx="1522413" cy="2349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new prospect 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999262" y="2517172"/>
              <a:ext cx="1361253" cy="3845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jadwal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bertemu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/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presentasi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4465744" y="2520650"/>
              <a:ext cx="1609661" cy="3861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Update data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supaya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tidak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difollou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up yang lain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0" name="Rectangle 117"/>
            <p:cNvSpPr>
              <a:spLocks noChangeArrowheads="1"/>
            </p:cNvSpPr>
            <p:nvPr/>
          </p:nvSpPr>
          <p:spPr bwMode="auto">
            <a:xfrm>
              <a:off x="3099271" y="3021228"/>
              <a:ext cx="1160463" cy="21185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………….</a:t>
              </a:r>
              <a:endParaRPr lang="en-US" sz="1000" dirty="0"/>
            </a:p>
          </p:txBody>
        </p:sp>
        <p:sp>
          <p:nvSpPr>
            <p:cNvPr id="353" name="Rectangle 117"/>
            <p:cNvSpPr>
              <a:spLocks noChangeArrowheads="1"/>
            </p:cNvSpPr>
            <p:nvPr/>
          </p:nvSpPr>
          <p:spPr bwMode="auto">
            <a:xfrm>
              <a:off x="2792391" y="3936229"/>
              <a:ext cx="1766314" cy="546099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kesepakatan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termasuk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tanggal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pengiriman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4" name="Rectangle 117"/>
            <p:cNvSpPr>
              <a:spLocks noChangeArrowheads="1"/>
            </p:cNvSpPr>
            <p:nvPr/>
          </p:nvSpPr>
          <p:spPr bwMode="auto">
            <a:xfrm>
              <a:off x="3095316" y="4602484"/>
              <a:ext cx="1160463" cy="27899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Persetujuan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LOI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5" name="Rectangle 117"/>
            <p:cNvSpPr>
              <a:spLocks noChangeArrowheads="1"/>
            </p:cNvSpPr>
            <p:nvPr/>
          </p:nvSpPr>
          <p:spPr bwMode="auto">
            <a:xfrm>
              <a:off x="4864683" y="5173518"/>
              <a:ext cx="1216590" cy="384125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Mengurus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agreement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6" name="Rectangle 117"/>
            <p:cNvSpPr>
              <a:spLocks noChangeArrowheads="1"/>
            </p:cNvSpPr>
            <p:nvPr/>
          </p:nvSpPr>
          <p:spPr bwMode="auto">
            <a:xfrm>
              <a:off x="4628112" y="5806003"/>
              <a:ext cx="1691121" cy="78631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Max 1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bulan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setelah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serah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terima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mobil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Kontrak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sudah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di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selesaikan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2400" dirty="0">
                <a:latin typeface="Arial" panose="020B0604020202020204" pitchFamily="34" charset="0"/>
              </a:endParaRPr>
            </a:p>
            <a:p>
              <a:pPr lvl="0" algn="ctr"/>
              <a:endParaRPr lang="en-US" sz="2400" dirty="0">
                <a:latin typeface="Arial" panose="020B0604020202020204" pitchFamily="34" charset="0"/>
              </a:endParaRPr>
            </a:p>
            <a:p>
              <a:pPr algn="ctr"/>
              <a:endParaRPr lang="en-US" sz="1000" dirty="0"/>
            </a:p>
          </p:txBody>
        </p:sp>
        <p:sp>
          <p:nvSpPr>
            <p:cNvPr id="357" name="Rectangle 117"/>
            <p:cNvSpPr>
              <a:spLocks noChangeArrowheads="1"/>
            </p:cNvSpPr>
            <p:nvPr/>
          </p:nvSpPr>
          <p:spPr bwMode="auto">
            <a:xfrm>
              <a:off x="2958929" y="4987188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Membuat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SPK </a:t>
              </a:r>
            </a:p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penyedian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kendaraan</a:t>
              </a:r>
              <a:endParaRPr lang="en-US" sz="1000" dirty="0">
                <a:latin typeface="Arial" panose="020B0604020202020204" pitchFamily="34" charset="0"/>
              </a:endParaRPr>
            </a:p>
            <a:p>
              <a:pPr lvl="0" algn="ctr" eaLnBrk="0" hangingPunct="0"/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58" name="Rectangle 117"/>
            <p:cNvSpPr>
              <a:spLocks noChangeArrowheads="1"/>
            </p:cNvSpPr>
            <p:nvPr/>
          </p:nvSpPr>
          <p:spPr bwMode="auto">
            <a:xfrm>
              <a:off x="788485" y="3907718"/>
              <a:ext cx="1412703" cy="736601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Info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Manjemen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Meeting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mencari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alternatif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solusi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>
            <a:xfrm flipV="1">
              <a:off x="2616895" y="1160962"/>
              <a:ext cx="1619972" cy="2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346" idx="2"/>
              <a:endCxn id="347" idx="0"/>
            </p:cNvCxnSpPr>
            <p:nvPr/>
          </p:nvCxnSpPr>
          <p:spPr>
            <a:xfrm flipH="1">
              <a:off x="1598367" y="2198737"/>
              <a:ext cx="1807517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46" idx="2"/>
              <a:endCxn id="348" idx="0"/>
            </p:cNvCxnSpPr>
            <p:nvPr/>
          </p:nvCxnSpPr>
          <p:spPr>
            <a:xfrm>
              <a:off x="3405884" y="2198737"/>
              <a:ext cx="274005" cy="318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435604" y="2199010"/>
              <a:ext cx="1864691" cy="321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48" idx="2"/>
              <a:endCxn id="350" idx="0"/>
            </p:cNvCxnSpPr>
            <p:nvPr/>
          </p:nvCxnSpPr>
          <p:spPr>
            <a:xfrm flipH="1">
              <a:off x="3679503" y="2901738"/>
              <a:ext cx="386" cy="119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350" idx="2"/>
              <a:endCxn id="18567" idx="1"/>
            </p:cNvCxnSpPr>
            <p:nvPr/>
          </p:nvCxnSpPr>
          <p:spPr>
            <a:xfrm flipH="1">
              <a:off x="3676251" y="3233087"/>
              <a:ext cx="3252" cy="14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8567" idx="0"/>
              <a:endCxn id="18574" idx="3"/>
            </p:cNvCxnSpPr>
            <p:nvPr/>
          </p:nvCxnSpPr>
          <p:spPr>
            <a:xfrm flipH="1" flipV="1">
              <a:off x="2937528" y="3582787"/>
              <a:ext cx="235485" cy="9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567" idx="3"/>
              <a:endCxn id="353" idx="0"/>
            </p:cNvCxnSpPr>
            <p:nvPr/>
          </p:nvCxnSpPr>
          <p:spPr>
            <a:xfrm flipH="1">
              <a:off x="3675548" y="3813316"/>
              <a:ext cx="703" cy="12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353" idx="2"/>
              <a:endCxn id="354" idx="0"/>
            </p:cNvCxnSpPr>
            <p:nvPr/>
          </p:nvCxnSpPr>
          <p:spPr>
            <a:xfrm>
              <a:off x="3675548" y="4482328"/>
              <a:ext cx="0" cy="120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354" idx="2"/>
              <a:endCxn id="357" idx="0"/>
            </p:cNvCxnSpPr>
            <p:nvPr/>
          </p:nvCxnSpPr>
          <p:spPr>
            <a:xfrm>
              <a:off x="3675548" y="4881479"/>
              <a:ext cx="1726" cy="105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357" idx="2"/>
              <a:endCxn id="249" idx="0"/>
            </p:cNvCxnSpPr>
            <p:nvPr/>
          </p:nvCxnSpPr>
          <p:spPr>
            <a:xfrm>
              <a:off x="3677274" y="5361821"/>
              <a:ext cx="3996" cy="115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Rectangle 117"/>
            <p:cNvSpPr>
              <a:spLocks noChangeArrowheads="1"/>
            </p:cNvSpPr>
            <p:nvPr/>
          </p:nvSpPr>
          <p:spPr bwMode="auto">
            <a:xfrm>
              <a:off x="2962925" y="5477241"/>
              <a:ext cx="1436689" cy="374633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Monitor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kesesuaian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janji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53" name="Straight Arrow Connector 252"/>
            <p:cNvCxnSpPr>
              <a:stCxn id="308" idx="2"/>
              <a:endCxn id="346" idx="0"/>
            </p:cNvCxnSpPr>
            <p:nvPr/>
          </p:nvCxnSpPr>
          <p:spPr>
            <a:xfrm flipH="1">
              <a:off x="3405884" y="1787614"/>
              <a:ext cx="549" cy="17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49" idx="2"/>
              <a:endCxn id="18547" idx="1"/>
            </p:cNvCxnSpPr>
            <p:nvPr/>
          </p:nvCxnSpPr>
          <p:spPr>
            <a:xfrm>
              <a:off x="3681270" y="5851874"/>
              <a:ext cx="2824" cy="126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7" name="Straight Arrow Connector 18666"/>
            <p:cNvCxnSpPr>
              <a:stCxn id="272" idx="1"/>
              <a:endCxn id="358" idx="2"/>
            </p:cNvCxnSpPr>
            <p:nvPr/>
          </p:nvCxnSpPr>
          <p:spPr>
            <a:xfrm flipV="1">
              <a:off x="1494836" y="4644319"/>
              <a:ext cx="1" cy="215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Rectangle 117"/>
            <p:cNvSpPr>
              <a:spLocks noChangeArrowheads="1"/>
            </p:cNvSpPr>
            <p:nvPr/>
          </p:nvSpPr>
          <p:spPr bwMode="auto">
            <a:xfrm>
              <a:off x="739954" y="5541139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Permohonan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baru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Customer</a:t>
              </a:r>
              <a:endParaRPr lang="en-US" sz="1000" dirty="0">
                <a:latin typeface="Arial" panose="020B0604020202020204" pitchFamily="34" charset="0"/>
              </a:endParaRPr>
            </a:p>
          </p:txBody>
        </p:sp>
        <p:sp>
          <p:nvSpPr>
            <p:cNvPr id="272" name="Freeform 90"/>
            <p:cNvSpPr>
              <a:spLocks/>
            </p:cNvSpPr>
            <p:nvPr/>
          </p:nvSpPr>
          <p:spPr bwMode="auto">
            <a:xfrm>
              <a:off x="1055496" y="4860167"/>
              <a:ext cx="878680" cy="502612"/>
            </a:xfrm>
            <a:custGeom>
              <a:avLst/>
              <a:gdLst>
                <a:gd name="T0" fmla="*/ 0 w 634"/>
                <a:gd name="T1" fmla="*/ 168 h 336"/>
                <a:gd name="T2" fmla="*/ 317 w 634"/>
                <a:gd name="T3" fmla="*/ 0 h 336"/>
                <a:gd name="T4" fmla="*/ 634 w 634"/>
                <a:gd name="T5" fmla="*/ 168 h 336"/>
                <a:gd name="T6" fmla="*/ 317 w 634"/>
                <a:gd name="T7" fmla="*/ 336 h 336"/>
                <a:gd name="T8" fmla="*/ 0 w 634"/>
                <a:gd name="T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336">
                  <a:moveTo>
                    <a:pt x="0" y="168"/>
                  </a:moveTo>
                  <a:lnTo>
                    <a:pt x="317" y="0"/>
                  </a:lnTo>
                  <a:lnTo>
                    <a:pt x="634" y="168"/>
                  </a:lnTo>
                  <a:lnTo>
                    <a:pt x="317" y="33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00" dirty="0"/>
                <a:t>Cost</a:t>
              </a:r>
            </a:p>
            <a:p>
              <a:pPr algn="ctr"/>
              <a:r>
                <a:rPr lang="en-US" sz="1000" dirty="0" err="1"/>
                <a:t>setuju</a:t>
              </a:r>
              <a:endParaRPr lang="en-US" sz="1000" dirty="0"/>
            </a:p>
          </p:txBody>
        </p:sp>
        <p:cxnSp>
          <p:nvCxnSpPr>
            <p:cNvPr id="18676" name="Elbow Connector 18675"/>
            <p:cNvCxnSpPr>
              <a:stCxn id="272" idx="2"/>
              <a:endCxn id="249" idx="1"/>
            </p:cNvCxnSpPr>
            <p:nvPr/>
          </p:nvCxnSpPr>
          <p:spPr>
            <a:xfrm>
              <a:off x="1934176" y="5111473"/>
              <a:ext cx="1028749" cy="5530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71" idx="0"/>
              <a:endCxn id="272" idx="3"/>
            </p:cNvCxnSpPr>
            <p:nvPr/>
          </p:nvCxnSpPr>
          <p:spPr>
            <a:xfrm flipV="1">
              <a:off x="1494836" y="5362779"/>
              <a:ext cx="0" cy="17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Rectangle 117"/>
            <p:cNvSpPr>
              <a:spLocks noChangeArrowheads="1"/>
            </p:cNvSpPr>
            <p:nvPr/>
          </p:nvSpPr>
          <p:spPr bwMode="auto">
            <a:xfrm>
              <a:off x="743431" y="6097293"/>
              <a:ext cx="1509763" cy="373750"/>
            </a:xfrm>
            <a:prstGeom prst="rect">
              <a:avLst/>
            </a:prstGeom>
            <a:solidFill>
              <a:srgbClr val="FFFFFF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Diskusi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internal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untuk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kepastian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</a:t>
              </a:r>
              <a:endParaRPr lang="en-US" sz="2400" dirty="0">
                <a:latin typeface="Arial" panose="020B0604020202020204" pitchFamily="34" charset="0"/>
              </a:endParaRPr>
            </a:p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sz="2400" dirty="0">
                <a:latin typeface="Arial" panose="020B0604020202020204" pitchFamily="34" charset="0"/>
              </a:endParaRPr>
            </a:p>
          </p:txBody>
        </p:sp>
        <p:cxnSp>
          <p:nvCxnSpPr>
            <p:cNvPr id="298" name="Straight Arrow Connector 297"/>
            <p:cNvCxnSpPr>
              <a:stCxn id="295" idx="0"/>
              <a:endCxn id="271" idx="2"/>
            </p:cNvCxnSpPr>
            <p:nvPr/>
          </p:nvCxnSpPr>
          <p:spPr>
            <a:xfrm flipH="1" flipV="1">
              <a:off x="1494836" y="5914889"/>
              <a:ext cx="3477" cy="182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ounded Rectangle 201"/>
            <p:cNvSpPr/>
            <p:nvPr/>
          </p:nvSpPr>
          <p:spPr>
            <a:xfrm>
              <a:off x="3358310" y="6494827"/>
              <a:ext cx="655473" cy="206375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Selesai</a:t>
              </a:r>
              <a:endParaRPr lang="en-US" sz="1000" dirty="0"/>
            </a:p>
          </p:txBody>
        </p:sp>
        <p:cxnSp>
          <p:nvCxnSpPr>
            <p:cNvPr id="302" name="Straight Arrow Connector 301"/>
            <p:cNvCxnSpPr>
              <a:stCxn id="18547" idx="3"/>
              <a:endCxn id="202" idx="0"/>
            </p:cNvCxnSpPr>
            <p:nvPr/>
          </p:nvCxnSpPr>
          <p:spPr>
            <a:xfrm>
              <a:off x="3684094" y="6378220"/>
              <a:ext cx="1953" cy="11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endCxn id="295" idx="3"/>
            </p:cNvCxnSpPr>
            <p:nvPr/>
          </p:nvCxnSpPr>
          <p:spPr>
            <a:xfrm rot="10800000" flipV="1">
              <a:off x="2253195" y="6207174"/>
              <a:ext cx="975683" cy="769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Elbow Connector 220"/>
            <p:cNvCxnSpPr>
              <a:stCxn id="353" idx="2"/>
              <a:endCxn id="355" idx="0"/>
            </p:cNvCxnSpPr>
            <p:nvPr/>
          </p:nvCxnSpPr>
          <p:spPr>
            <a:xfrm rot="16200000" flipH="1">
              <a:off x="4228668" y="3929208"/>
              <a:ext cx="691190" cy="1797430"/>
            </a:xfrm>
            <a:prstGeom prst="bentConnector3">
              <a:avLst>
                <a:gd name="adj1" fmla="val 432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355" idx="2"/>
              <a:endCxn id="356" idx="0"/>
            </p:cNvCxnSpPr>
            <p:nvPr/>
          </p:nvCxnSpPr>
          <p:spPr>
            <a:xfrm>
              <a:off x="5472978" y="5557643"/>
              <a:ext cx="695" cy="248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Rectangle 346"/>
            <p:cNvSpPr/>
            <p:nvPr/>
          </p:nvSpPr>
          <p:spPr>
            <a:xfrm>
              <a:off x="293295" y="2517172"/>
              <a:ext cx="2610144" cy="3717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hangingPunct="0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Input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pada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database potential +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penetapan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 schedule follow up </a:t>
              </a:r>
              <a:r>
                <a:rPr lang="en-US" sz="1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berikutnya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535047" y="62340"/>
            <a:ext cx="4022727" cy="2394720"/>
            <a:chOff x="5535045" y="62340"/>
            <a:chExt cx="4022727" cy="2394720"/>
          </a:xfrm>
        </p:grpSpPr>
        <p:sp>
          <p:nvSpPr>
            <p:cNvPr id="18464" name="Oval 7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5" name="Oval 8"/>
            <p:cNvSpPr>
              <a:spLocks noChangeArrowheads="1"/>
            </p:cNvSpPr>
            <p:nvPr/>
          </p:nvSpPr>
          <p:spPr bwMode="auto">
            <a:xfrm>
              <a:off x="5535045" y="266310"/>
              <a:ext cx="4022727" cy="219075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" name="Rectangle 238"/>
            <p:cNvSpPr>
              <a:spLocks noChangeArrowheads="1"/>
            </p:cNvSpPr>
            <p:nvPr/>
          </p:nvSpPr>
          <p:spPr bwMode="auto">
            <a:xfrm>
              <a:off x="7021516" y="1175221"/>
              <a:ext cx="773113" cy="3095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Rectangle 240"/>
            <p:cNvSpPr>
              <a:spLocks noChangeArrowheads="1"/>
            </p:cNvSpPr>
            <p:nvPr/>
          </p:nvSpPr>
          <p:spPr bwMode="auto">
            <a:xfrm>
              <a:off x="7100891" y="1209676"/>
              <a:ext cx="66833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Penjualan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pic>
          <p:nvPicPr>
            <p:cNvPr id="3313" name="Picture 24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4" name="Picture 242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978" y="1054101"/>
              <a:ext cx="573088" cy="50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5" name="Rectangle 244"/>
            <p:cNvSpPr>
              <a:spLocks noChangeArrowheads="1"/>
            </p:cNvSpPr>
            <p:nvPr/>
          </p:nvSpPr>
          <p:spPr bwMode="auto">
            <a:xfrm>
              <a:off x="6910391" y="1735139"/>
              <a:ext cx="1062038" cy="454025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45"/>
            <p:cNvSpPr>
              <a:spLocks noChangeArrowheads="1"/>
            </p:cNvSpPr>
            <p:nvPr/>
          </p:nvSpPr>
          <p:spPr bwMode="auto">
            <a:xfrm>
              <a:off x="7013579" y="1811339"/>
              <a:ext cx="8239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Pengiriman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 </a:t>
              </a:r>
              <a:endParaRPr lang="en-US" sz="3200" dirty="0"/>
            </a:p>
          </p:txBody>
        </p:sp>
        <p:sp>
          <p:nvSpPr>
            <p:cNvPr id="18447" name="Rectangle 246"/>
            <p:cNvSpPr>
              <a:spLocks noChangeArrowheads="1"/>
            </p:cNvSpPr>
            <p:nvPr/>
          </p:nvSpPr>
          <p:spPr bwMode="auto">
            <a:xfrm>
              <a:off x="7142166" y="1962151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52" name="Rectangle 251"/>
            <p:cNvSpPr>
              <a:spLocks noChangeArrowheads="1"/>
            </p:cNvSpPr>
            <p:nvPr/>
          </p:nvSpPr>
          <p:spPr bwMode="auto">
            <a:xfrm>
              <a:off x="6710759" y="1363123"/>
              <a:ext cx="23335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800" dirty="0">
                  <a:solidFill>
                    <a:schemeClr val="bg1"/>
                  </a:solidFill>
                </a:rPr>
                <a:t>LOI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453" name="Rectangle 252"/>
            <p:cNvSpPr>
              <a:spLocks noChangeArrowheads="1"/>
            </p:cNvSpPr>
            <p:nvPr/>
          </p:nvSpPr>
          <p:spPr bwMode="auto">
            <a:xfrm>
              <a:off x="6867529" y="879476"/>
              <a:ext cx="41678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/ </a:t>
              </a:r>
              <a:endParaRPr lang="en-US" dirty="0"/>
            </a:p>
          </p:txBody>
        </p:sp>
        <p:sp>
          <p:nvSpPr>
            <p:cNvPr id="18454" name="Rectangle 253"/>
            <p:cNvSpPr>
              <a:spLocks noChangeArrowheads="1"/>
            </p:cNvSpPr>
            <p:nvPr/>
          </p:nvSpPr>
          <p:spPr bwMode="auto">
            <a:xfrm>
              <a:off x="6606260" y="1448016"/>
              <a:ext cx="42319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chemeClr val="bg1"/>
                  </a:solidFill>
                </a:rPr>
                <a:t>Kontrak</a:t>
              </a:r>
              <a:r>
                <a:rPr lang="en-US" sz="700" dirty="0">
                  <a:solidFill>
                    <a:schemeClr val="bg1"/>
                  </a:solidFill>
                </a:rPr>
                <a:t> 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455" name="Rectangle 254"/>
            <p:cNvSpPr>
              <a:spLocks noChangeArrowheads="1"/>
            </p:cNvSpPr>
            <p:nvPr/>
          </p:nvSpPr>
          <p:spPr bwMode="auto">
            <a:xfrm>
              <a:off x="6562106" y="1564638"/>
              <a:ext cx="53340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Agreement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456" name="Rectangle 255"/>
            <p:cNvSpPr>
              <a:spLocks noChangeArrowheads="1"/>
            </p:cNvSpPr>
            <p:nvPr/>
          </p:nvSpPr>
          <p:spPr bwMode="auto">
            <a:xfrm>
              <a:off x="8083554" y="1133476"/>
              <a:ext cx="958850" cy="4429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8" name="Rectangle 257"/>
            <p:cNvSpPr>
              <a:spLocks noChangeArrowheads="1"/>
            </p:cNvSpPr>
            <p:nvPr/>
          </p:nvSpPr>
          <p:spPr bwMode="auto">
            <a:xfrm>
              <a:off x="8110542" y="1169989"/>
              <a:ext cx="8699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dirty="0" err="1">
                  <a:solidFill>
                    <a:srgbClr val="000000"/>
                  </a:solidFill>
                </a:rPr>
                <a:t>Pengadaan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</a:rPr>
                <a:t>Kendaraan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59" name="Rectangle 258"/>
            <p:cNvSpPr>
              <a:spLocks noChangeArrowheads="1"/>
            </p:cNvSpPr>
            <p:nvPr/>
          </p:nvSpPr>
          <p:spPr bwMode="auto">
            <a:xfrm>
              <a:off x="8191504" y="130016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461" name="Rectangle 260"/>
            <p:cNvSpPr>
              <a:spLocks noChangeArrowheads="1"/>
            </p:cNvSpPr>
            <p:nvPr/>
          </p:nvSpPr>
          <p:spPr bwMode="auto">
            <a:xfrm>
              <a:off x="7021516" y="620714"/>
              <a:ext cx="773113" cy="330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2" name="Rectangle 261"/>
            <p:cNvSpPr>
              <a:spLocks noChangeArrowheads="1"/>
            </p:cNvSpPr>
            <p:nvPr/>
          </p:nvSpPr>
          <p:spPr bwMode="auto">
            <a:xfrm>
              <a:off x="7054854" y="679451"/>
              <a:ext cx="71437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100" dirty="0" err="1">
                  <a:solidFill>
                    <a:srgbClr val="000000"/>
                  </a:solidFill>
                </a:rPr>
                <a:t>Penagihan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3299" name="Rectangle 266"/>
            <p:cNvSpPr>
              <a:spLocks noChangeArrowheads="1"/>
            </p:cNvSpPr>
            <p:nvPr/>
          </p:nvSpPr>
          <p:spPr bwMode="auto">
            <a:xfrm>
              <a:off x="7845429" y="112077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0" name="Rectangle 267"/>
            <p:cNvSpPr>
              <a:spLocks noChangeArrowheads="1"/>
            </p:cNvSpPr>
            <p:nvPr/>
          </p:nvSpPr>
          <p:spPr bwMode="auto">
            <a:xfrm>
              <a:off x="7488242" y="1536467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01" name="Rectangle 268"/>
            <p:cNvSpPr>
              <a:spLocks noChangeArrowheads="1"/>
            </p:cNvSpPr>
            <p:nvPr/>
          </p:nvSpPr>
          <p:spPr bwMode="auto">
            <a:xfrm>
              <a:off x="7488242" y="1000126"/>
              <a:ext cx="12343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chemeClr val="bg1"/>
                  </a:solidFill>
                </a:rPr>
                <a:t>LOI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24" name="Rectangle 289"/>
            <p:cNvSpPr>
              <a:spLocks noChangeArrowheads="1"/>
            </p:cNvSpPr>
            <p:nvPr/>
          </p:nvSpPr>
          <p:spPr bwMode="auto">
            <a:xfrm>
              <a:off x="6689302" y="62340"/>
              <a:ext cx="16772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>
                  <a:solidFill>
                    <a:schemeClr val="tx2">
                      <a:lumMod val="50000"/>
                    </a:schemeClr>
                  </a:solidFill>
                </a:rPr>
                <a:t>PETA PROSES BISNIS 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8671" name="Straight Arrow Connector 18670"/>
            <p:cNvCxnSpPr>
              <a:endCxn id="18456" idx="1"/>
            </p:cNvCxnSpPr>
            <p:nvPr/>
          </p:nvCxnSpPr>
          <p:spPr>
            <a:xfrm flipV="1">
              <a:off x="7845429" y="1354933"/>
              <a:ext cx="238125" cy="65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>
              <a:off x="7411211" y="1485901"/>
              <a:ext cx="0" cy="24923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 flipV="1">
              <a:off x="7415213" y="936626"/>
              <a:ext cx="3176" cy="1635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endCxn id="18441" idx="1"/>
            </p:cNvCxnSpPr>
            <p:nvPr/>
          </p:nvCxnSpPr>
          <p:spPr>
            <a:xfrm flipV="1">
              <a:off x="6621463" y="1330001"/>
              <a:ext cx="400050" cy="107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621539" y="346870"/>
              <a:ext cx="3834066" cy="20181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9027" y="22452"/>
            <a:ext cx="5599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GAMBARAN PROSES VS DETIL ISI PROSES</a:t>
            </a:r>
          </a:p>
        </p:txBody>
      </p:sp>
      <p:sp>
        <p:nvSpPr>
          <p:cNvPr id="18614" name="Rectangle 157"/>
          <p:cNvSpPr>
            <a:spLocks noChangeArrowheads="1"/>
          </p:cNvSpPr>
          <p:nvPr/>
        </p:nvSpPr>
        <p:spPr bwMode="auto">
          <a:xfrm>
            <a:off x="5331845" y="706557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15" name="Rectangle 158"/>
          <p:cNvSpPr>
            <a:spLocks noChangeArrowheads="1"/>
          </p:cNvSpPr>
          <p:nvPr/>
        </p:nvSpPr>
        <p:spPr bwMode="auto">
          <a:xfrm>
            <a:off x="5492183" y="718622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8643" name="Rectangle 186"/>
          <p:cNvSpPr>
            <a:spLocks noChangeArrowheads="1"/>
          </p:cNvSpPr>
          <p:nvPr/>
        </p:nvSpPr>
        <p:spPr bwMode="auto">
          <a:xfrm>
            <a:off x="7516246" y="774819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/>
          </a:p>
        </p:txBody>
      </p:sp>
      <p:grpSp>
        <p:nvGrpSpPr>
          <p:cNvPr id="267" name="Group 266"/>
          <p:cNvGrpSpPr/>
          <p:nvPr/>
        </p:nvGrpSpPr>
        <p:grpSpPr>
          <a:xfrm>
            <a:off x="300584" y="548680"/>
            <a:ext cx="1124024" cy="1644650"/>
            <a:chOff x="300584" y="548680"/>
            <a:chExt cx="1124024" cy="1644650"/>
          </a:xfrm>
        </p:grpSpPr>
        <p:sp>
          <p:nvSpPr>
            <p:cNvPr id="18481" name="Rectangle 24"/>
            <p:cNvSpPr>
              <a:spLocks noChangeArrowheads="1"/>
            </p:cNvSpPr>
            <p:nvPr/>
          </p:nvSpPr>
          <p:spPr bwMode="auto">
            <a:xfrm>
              <a:off x="300584" y="548680"/>
              <a:ext cx="1062038" cy="16446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26" name="Rectangle 169"/>
            <p:cNvSpPr>
              <a:spLocks noChangeArrowheads="1"/>
            </p:cNvSpPr>
            <p:nvPr/>
          </p:nvSpPr>
          <p:spPr bwMode="auto">
            <a:xfrm>
              <a:off x="502197" y="1097955"/>
              <a:ext cx="666750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18628" name="Rectangle 171"/>
            <p:cNvSpPr>
              <a:spLocks noChangeArrowheads="1"/>
            </p:cNvSpPr>
            <p:nvPr/>
          </p:nvSpPr>
          <p:spPr bwMode="auto">
            <a:xfrm>
              <a:off x="430759" y="1361480"/>
              <a:ext cx="806450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schedule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penagihan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29" name="Rectangle 172"/>
            <p:cNvSpPr>
              <a:spLocks noChangeArrowheads="1"/>
            </p:cNvSpPr>
            <p:nvPr/>
          </p:nvSpPr>
          <p:spPr bwMode="auto">
            <a:xfrm>
              <a:off x="586334" y="1410692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33" name="Rectangle 176"/>
            <p:cNvSpPr>
              <a:spLocks noChangeArrowheads="1"/>
            </p:cNvSpPr>
            <p:nvPr/>
          </p:nvSpPr>
          <p:spPr bwMode="auto">
            <a:xfrm>
              <a:off x="360265" y="1821144"/>
              <a:ext cx="949325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Buat</a:t>
              </a:r>
              <a:r>
                <a:rPr lang="en-US" sz="1000" dirty="0">
                  <a:solidFill>
                    <a:srgbClr val="000000"/>
                  </a:solidFill>
                </a:rPr>
                <a:t> Invoice</a:t>
              </a:r>
            </a:p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sesuai</a:t>
              </a:r>
              <a:r>
                <a:rPr lang="en-US" sz="1000" dirty="0">
                  <a:solidFill>
                    <a:srgbClr val="000000"/>
                  </a:solidFill>
                </a:rPr>
                <a:t> schedule </a:t>
              </a:r>
              <a:endParaRPr lang="en-US" sz="3200" dirty="0"/>
            </a:p>
          </p:txBody>
        </p:sp>
        <p:sp>
          <p:nvSpPr>
            <p:cNvPr id="18634" name="Rectangle 177"/>
            <p:cNvSpPr>
              <a:spLocks noChangeArrowheads="1"/>
            </p:cNvSpPr>
            <p:nvPr/>
          </p:nvSpPr>
          <p:spPr bwMode="auto">
            <a:xfrm>
              <a:off x="578868" y="1311912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35" name="Rectangle 178"/>
            <p:cNvSpPr>
              <a:spLocks noChangeArrowheads="1"/>
            </p:cNvSpPr>
            <p:nvPr/>
          </p:nvSpPr>
          <p:spPr bwMode="auto">
            <a:xfrm>
              <a:off x="526480" y="1407162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2" name="TextBox 18661"/>
            <p:cNvSpPr txBox="1"/>
            <p:nvPr/>
          </p:nvSpPr>
          <p:spPr>
            <a:xfrm>
              <a:off x="313359" y="584565"/>
              <a:ext cx="1111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PROSEDUR PENAGIHAN</a:t>
              </a:r>
            </a:p>
          </p:txBody>
        </p:sp>
        <p:cxnSp>
          <p:nvCxnSpPr>
            <p:cNvPr id="18664" name="Straight Connector 18663"/>
            <p:cNvCxnSpPr/>
            <p:nvPr/>
          </p:nvCxnSpPr>
          <p:spPr>
            <a:xfrm>
              <a:off x="340842" y="950484"/>
              <a:ext cx="8858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66" name="Straight Arrow Connector 18665"/>
            <p:cNvCxnSpPr>
              <a:stCxn id="18626" idx="2"/>
              <a:endCxn id="18628" idx="0"/>
            </p:cNvCxnSpPr>
            <p:nvPr/>
          </p:nvCxnSpPr>
          <p:spPr>
            <a:xfrm flipH="1">
              <a:off x="833984" y="1251943"/>
              <a:ext cx="1588" cy="109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18628" idx="2"/>
              <a:endCxn id="18633" idx="0"/>
            </p:cNvCxnSpPr>
            <p:nvPr/>
          </p:nvCxnSpPr>
          <p:spPr>
            <a:xfrm>
              <a:off x="833984" y="1669455"/>
              <a:ext cx="944" cy="1516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6781235" y="2758685"/>
            <a:ext cx="1993901" cy="1758950"/>
            <a:chOff x="6781233" y="2758685"/>
            <a:chExt cx="1993901" cy="1758950"/>
          </a:xfrm>
        </p:grpSpPr>
        <p:sp>
          <p:nvSpPr>
            <p:cNvPr id="18486" name="Rectangle 29"/>
            <p:cNvSpPr>
              <a:spLocks noChangeArrowheads="1"/>
            </p:cNvSpPr>
            <p:nvPr/>
          </p:nvSpPr>
          <p:spPr bwMode="auto">
            <a:xfrm>
              <a:off x="6781233" y="2758685"/>
              <a:ext cx="1993901" cy="1758950"/>
            </a:xfrm>
            <a:prstGeom prst="rect">
              <a:avLst/>
            </a:prstGeom>
            <a:solidFill>
              <a:srgbClr val="FFFF00"/>
            </a:solidFill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6"/>
            <p:cNvSpPr>
              <a:spLocks noChangeArrowheads="1"/>
            </p:cNvSpPr>
            <p:nvPr/>
          </p:nvSpPr>
          <p:spPr bwMode="auto">
            <a:xfrm>
              <a:off x="7432679" y="3250579"/>
              <a:ext cx="666750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Pelajari</a:t>
              </a:r>
              <a:r>
                <a:rPr lang="en-US" sz="1000" dirty="0">
                  <a:solidFill>
                    <a:srgbClr val="000000"/>
                  </a:solidFill>
                </a:rPr>
                <a:t> LOI</a:t>
              </a:r>
              <a:endParaRPr lang="en-US" sz="3200" dirty="0"/>
            </a:p>
          </p:txBody>
        </p:sp>
        <p:sp>
          <p:nvSpPr>
            <p:cNvPr id="20" name="Rectangle 218"/>
            <p:cNvSpPr>
              <a:spLocks noChangeArrowheads="1"/>
            </p:cNvSpPr>
            <p:nvPr/>
          </p:nvSpPr>
          <p:spPr bwMode="auto">
            <a:xfrm>
              <a:off x="7210429" y="328867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21" name="Rectangle 219"/>
            <p:cNvSpPr>
              <a:spLocks noChangeArrowheads="1"/>
            </p:cNvSpPr>
            <p:nvPr/>
          </p:nvSpPr>
          <p:spPr bwMode="auto">
            <a:xfrm>
              <a:off x="6880229" y="3656979"/>
              <a:ext cx="1800226" cy="3238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50" dirty="0" err="1">
                  <a:solidFill>
                    <a:srgbClr val="000000"/>
                  </a:solidFill>
                </a:rPr>
                <a:t>Persiapan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assesoris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sesuai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standard agreement </a:t>
              </a:r>
              <a:r>
                <a:rPr lang="en-US" sz="1050" dirty="0" err="1">
                  <a:solidFill>
                    <a:srgbClr val="000000"/>
                  </a:solidFill>
                </a:rPr>
                <a:t>pada</a:t>
              </a:r>
              <a:r>
                <a:rPr lang="en-US" sz="1050" dirty="0">
                  <a:solidFill>
                    <a:srgbClr val="000000"/>
                  </a:solidFill>
                </a:rPr>
                <a:t> LOI</a:t>
              </a:r>
              <a:endParaRPr lang="en-US" sz="3600" dirty="0"/>
            </a:p>
          </p:txBody>
        </p:sp>
        <p:sp>
          <p:nvSpPr>
            <p:cNvPr id="25" name="Rectangle 223"/>
            <p:cNvSpPr>
              <a:spLocks noChangeArrowheads="1"/>
            </p:cNvSpPr>
            <p:nvPr/>
          </p:nvSpPr>
          <p:spPr bwMode="auto">
            <a:xfrm>
              <a:off x="7108829" y="4187204"/>
              <a:ext cx="1377951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000" dirty="0" err="1">
                  <a:solidFill>
                    <a:srgbClr val="000000"/>
                  </a:solidFill>
                </a:rPr>
                <a:t>Kontrol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kedatangan</a:t>
              </a:r>
              <a:r>
                <a:rPr lang="en-US" sz="1000" dirty="0">
                  <a:solidFill>
                    <a:srgbClr val="000000"/>
                  </a:solidFill>
                </a:rPr>
                <a:t> unit </a:t>
              </a:r>
              <a:endParaRPr lang="en-US" sz="3200" dirty="0"/>
            </a:p>
          </p:txBody>
        </p:sp>
        <p:sp>
          <p:nvSpPr>
            <p:cNvPr id="28" name="Rectangle 226"/>
            <p:cNvSpPr>
              <a:spLocks noChangeArrowheads="1"/>
            </p:cNvSpPr>
            <p:nvPr/>
          </p:nvSpPr>
          <p:spPr bwMode="auto">
            <a:xfrm>
              <a:off x="6810379" y="2815625"/>
              <a:ext cx="1951038" cy="469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PROSEDUR PENGIRIMAN KENDARAAN</a:t>
              </a:r>
              <a:endParaRPr lang="en-US" sz="3200" b="1" dirty="0"/>
            </a:p>
            <a:p>
              <a:pPr algn="ctr"/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endParaRPr lang="en-US" sz="3600" dirty="0"/>
            </a:p>
          </p:txBody>
        </p:sp>
        <p:sp>
          <p:nvSpPr>
            <p:cNvPr id="30" name="Rectangle 228"/>
            <p:cNvSpPr>
              <a:spLocks noChangeArrowheads="1"/>
            </p:cNvSpPr>
            <p:nvPr/>
          </p:nvSpPr>
          <p:spPr bwMode="auto">
            <a:xfrm>
              <a:off x="7527929" y="281242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18685" name="Straight Arrow Connector 18684"/>
            <p:cNvCxnSpPr/>
            <p:nvPr/>
          </p:nvCxnSpPr>
          <p:spPr>
            <a:xfrm>
              <a:off x="7756526" y="3391914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>
              <a:off x="7756526" y="3967978"/>
              <a:ext cx="0" cy="2286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795228" y="3155267"/>
              <a:ext cx="19732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6933635" y="4663456"/>
            <a:ext cx="2624139" cy="2301293"/>
            <a:chOff x="6933633" y="4663454"/>
            <a:chExt cx="2624139" cy="2301293"/>
          </a:xfrm>
        </p:grpSpPr>
        <p:sp>
          <p:nvSpPr>
            <p:cNvPr id="18483" name="Rectangle 26"/>
            <p:cNvSpPr>
              <a:spLocks noChangeArrowheads="1"/>
            </p:cNvSpPr>
            <p:nvPr/>
          </p:nvSpPr>
          <p:spPr bwMode="auto">
            <a:xfrm>
              <a:off x="6933633" y="4703373"/>
              <a:ext cx="2606676" cy="21653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41" name="Rectangle 184"/>
            <p:cNvSpPr>
              <a:spLocks noChangeArrowheads="1"/>
            </p:cNvSpPr>
            <p:nvPr/>
          </p:nvSpPr>
          <p:spPr bwMode="auto">
            <a:xfrm>
              <a:off x="7349558" y="5255823"/>
              <a:ext cx="1797051" cy="338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Mempelajari</a:t>
              </a:r>
              <a:r>
                <a:rPr lang="en-US" sz="1000" dirty="0">
                  <a:solidFill>
                    <a:srgbClr val="000000"/>
                  </a:solidFill>
                </a:rPr>
                <a:t> LOI </a:t>
              </a:r>
              <a:r>
                <a:rPr lang="en-US" sz="1100" dirty="0" err="1">
                  <a:solidFill>
                    <a:srgbClr val="000000"/>
                  </a:solidFill>
                </a:rPr>
                <a:t>Termasuk</a:t>
              </a:r>
              <a:endParaRPr lang="en-US" sz="1100" dirty="0">
                <a:solidFill>
                  <a:srgbClr val="000000"/>
                </a:solidFill>
              </a:endParaRPr>
            </a:p>
            <a:p>
              <a:pPr lvl="0" algn="ctr"/>
              <a:r>
                <a:rPr lang="en-US" sz="1100" dirty="0" err="1">
                  <a:solidFill>
                    <a:srgbClr val="000000"/>
                  </a:solidFill>
                </a:rPr>
                <a:t>tanggal</a:t>
              </a:r>
              <a:r>
                <a:rPr lang="en-US" sz="110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janji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kirim</a:t>
              </a:r>
              <a:r>
                <a:rPr lang="en-US" sz="1050" dirty="0">
                  <a:solidFill>
                    <a:srgbClr val="000000"/>
                  </a:solidFill>
                </a:rPr>
                <a:t> </a:t>
              </a:r>
              <a:r>
                <a:rPr lang="en-US" sz="1050" dirty="0" err="1">
                  <a:solidFill>
                    <a:srgbClr val="000000"/>
                  </a:solidFill>
                </a:rPr>
                <a:t>kendaraan</a:t>
              </a:r>
              <a:endParaRPr lang="en-US" sz="3200" dirty="0"/>
            </a:p>
          </p:txBody>
        </p:sp>
        <p:sp>
          <p:nvSpPr>
            <p:cNvPr id="18645" name="Rectangle 188"/>
            <p:cNvSpPr>
              <a:spLocks noChangeArrowheads="1"/>
            </p:cNvSpPr>
            <p:nvPr/>
          </p:nvSpPr>
          <p:spPr bwMode="auto">
            <a:xfrm>
              <a:off x="6990783" y="6274998"/>
              <a:ext cx="960438" cy="307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Pengajuan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</a:rPr>
                <a:t>dana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</a:p>
            <a:p>
              <a:pPr lvl="0" algn="ctr"/>
              <a:r>
                <a:rPr lang="en-US" sz="1000" dirty="0" err="1">
                  <a:solidFill>
                    <a:srgbClr val="000000"/>
                  </a:solidFill>
                </a:rPr>
                <a:t>investasi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648" name="Rectangle 191"/>
            <p:cNvSpPr>
              <a:spLocks noChangeArrowheads="1"/>
            </p:cNvSpPr>
            <p:nvPr/>
          </p:nvSpPr>
          <p:spPr bwMode="auto">
            <a:xfrm>
              <a:off x="6992371" y="5732073"/>
              <a:ext cx="1641476" cy="384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900" dirty="0" err="1">
                  <a:solidFill>
                    <a:srgbClr val="000000"/>
                  </a:solidFill>
                </a:rPr>
                <a:t>Hitung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</a:rPr>
                <a:t>kebutuhan</a:t>
              </a:r>
              <a:r>
                <a:rPr lang="en-US" sz="900" dirty="0">
                  <a:solidFill>
                    <a:srgbClr val="000000"/>
                  </a:solidFill>
                </a:rPr>
                <a:t> data </a:t>
              </a:r>
              <a:r>
                <a:rPr lang="en-US" sz="900" dirty="0" err="1">
                  <a:solidFill>
                    <a:srgbClr val="000000"/>
                  </a:solidFill>
                </a:rPr>
                <a:t>investasi</a:t>
              </a:r>
              <a:endParaRPr lang="en-US" sz="900" dirty="0">
                <a:solidFill>
                  <a:srgbClr val="000000"/>
                </a:solidFill>
              </a:endParaRPr>
            </a:p>
            <a:p>
              <a:pPr marL="287338" indent="-173038">
                <a:buFont typeface="Arial" panose="020B0604020202020204" pitchFamily="34" charset="0"/>
                <a:buChar char="•"/>
              </a:pPr>
              <a:r>
                <a:rPr lang="en-US" sz="800" dirty="0" err="1">
                  <a:solidFill>
                    <a:srgbClr val="000000"/>
                  </a:solidFill>
                </a:rPr>
                <a:t>Berapa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dari</a:t>
              </a:r>
              <a:r>
                <a:rPr lang="en-US" sz="800" dirty="0">
                  <a:solidFill>
                    <a:srgbClr val="000000"/>
                  </a:solidFill>
                </a:rPr>
                <a:t> internal</a:t>
              </a:r>
              <a:endParaRPr lang="en-US" sz="6600" dirty="0"/>
            </a:p>
            <a:p>
              <a:pPr marL="287338" indent="-173038">
                <a:buFont typeface="Arial" panose="020B0604020202020204" pitchFamily="34" charset="0"/>
                <a:buChar char="•"/>
              </a:pPr>
              <a:r>
                <a:rPr lang="en-US" sz="800" dirty="0" err="1">
                  <a:solidFill>
                    <a:srgbClr val="000000"/>
                  </a:solidFill>
                </a:rPr>
                <a:t>Berapa</a:t>
              </a:r>
              <a:r>
                <a:rPr lang="en-US" sz="800" dirty="0">
                  <a:solidFill>
                    <a:srgbClr val="000000"/>
                  </a:solidFill>
                </a:rPr>
                <a:t> </a:t>
              </a:r>
              <a:r>
                <a:rPr lang="en-US" sz="800" dirty="0" err="1">
                  <a:solidFill>
                    <a:srgbClr val="000000"/>
                  </a:solidFill>
                </a:rPr>
                <a:t>dari</a:t>
              </a:r>
              <a:r>
                <a:rPr lang="en-US" sz="800" dirty="0">
                  <a:solidFill>
                    <a:srgbClr val="000000"/>
                  </a:solidFill>
                </a:rPr>
                <a:t> external  </a:t>
              </a:r>
              <a:endParaRPr lang="en-US" sz="6600" dirty="0"/>
            </a:p>
          </p:txBody>
        </p:sp>
        <p:sp>
          <p:nvSpPr>
            <p:cNvPr id="18650" name="Rectangle 193"/>
            <p:cNvSpPr>
              <a:spLocks noChangeArrowheads="1"/>
            </p:cNvSpPr>
            <p:nvPr/>
          </p:nvSpPr>
          <p:spPr bwMode="auto">
            <a:xfrm>
              <a:off x="7376546" y="647819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2" name="Rectangle 195"/>
            <p:cNvSpPr>
              <a:spLocks noChangeArrowheads="1"/>
            </p:cNvSpPr>
            <p:nvPr/>
          </p:nvSpPr>
          <p:spPr bwMode="auto">
            <a:xfrm>
              <a:off x="7387658" y="6687748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8658" name="Rectangle 201"/>
            <p:cNvSpPr>
              <a:spLocks noChangeArrowheads="1"/>
            </p:cNvSpPr>
            <p:nvPr/>
          </p:nvSpPr>
          <p:spPr bwMode="auto">
            <a:xfrm>
              <a:off x="8260784" y="6209910"/>
              <a:ext cx="1154113" cy="3238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ctr"/>
              <a:r>
                <a:rPr lang="en-US" sz="900" dirty="0" err="1">
                  <a:solidFill>
                    <a:srgbClr val="000000"/>
                  </a:solidFill>
                </a:rPr>
                <a:t>Mencari</a:t>
              </a:r>
              <a:r>
                <a:rPr lang="en-US" sz="900" dirty="0">
                  <a:solidFill>
                    <a:srgbClr val="000000"/>
                  </a:solidFill>
                </a:rPr>
                <a:t> </a:t>
              </a:r>
              <a:r>
                <a:rPr lang="en-US" sz="1050" dirty="0">
                  <a:solidFill>
                    <a:srgbClr val="000000"/>
                  </a:solidFill>
                </a:rPr>
                <a:t>Alternative</a:t>
              </a:r>
            </a:p>
            <a:p>
              <a:pPr lvl="0" algn="ctr"/>
              <a:r>
                <a:rPr lang="en-US" sz="1050" dirty="0">
                  <a:solidFill>
                    <a:srgbClr val="000000"/>
                  </a:solidFill>
                </a:rPr>
                <a:t>Dealer</a:t>
              </a:r>
              <a:endParaRPr lang="en-US" sz="2800" dirty="0"/>
            </a:p>
          </p:txBody>
        </p:sp>
        <p:sp>
          <p:nvSpPr>
            <p:cNvPr id="18659" name="Rectangle 202"/>
            <p:cNvSpPr>
              <a:spLocks noChangeArrowheads="1"/>
            </p:cNvSpPr>
            <p:nvPr/>
          </p:nvSpPr>
          <p:spPr bwMode="auto">
            <a:xfrm>
              <a:off x="8789422" y="6478198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8660" name="Rectangle 203"/>
            <p:cNvSpPr>
              <a:spLocks noChangeArrowheads="1"/>
            </p:cNvSpPr>
            <p:nvPr/>
          </p:nvSpPr>
          <p:spPr bwMode="auto">
            <a:xfrm>
              <a:off x="8862447" y="6573448"/>
              <a:ext cx="206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6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0" name="Rectangle 208"/>
            <p:cNvSpPr>
              <a:spLocks noChangeArrowheads="1"/>
            </p:cNvSpPr>
            <p:nvPr/>
          </p:nvSpPr>
          <p:spPr bwMode="auto">
            <a:xfrm>
              <a:off x="8654163" y="6663111"/>
              <a:ext cx="376238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4" name="Rectangle 212"/>
            <p:cNvSpPr>
              <a:spLocks noChangeArrowheads="1"/>
            </p:cNvSpPr>
            <p:nvPr/>
          </p:nvSpPr>
          <p:spPr bwMode="auto">
            <a:xfrm>
              <a:off x="7249008" y="6686954"/>
              <a:ext cx="436563" cy="1539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000" dirty="0" err="1">
                  <a:solidFill>
                    <a:srgbClr val="000000"/>
                  </a:solidFill>
                </a:rPr>
                <a:t>dst</a:t>
              </a:r>
              <a:r>
                <a:rPr lang="en-US" sz="1000" dirty="0">
                  <a:solidFill>
                    <a:srgbClr val="000000"/>
                  </a:solidFill>
                </a:rPr>
                <a:t> </a:t>
              </a:r>
              <a:endParaRPr lang="en-US" sz="3200" dirty="0"/>
            </a:p>
          </p:txBody>
        </p:sp>
        <p:sp>
          <p:nvSpPr>
            <p:cNvPr id="18432" name="Rectangle 230"/>
            <p:cNvSpPr>
              <a:spLocks noChangeArrowheads="1"/>
            </p:cNvSpPr>
            <p:nvPr/>
          </p:nvSpPr>
          <p:spPr bwMode="auto">
            <a:xfrm>
              <a:off x="6969129" y="4747046"/>
              <a:ext cx="2441576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PROSEDUR PENGADAAN KENDARAAN</a:t>
              </a:r>
              <a:r>
                <a:rPr lang="en-US" sz="1000" b="1" dirty="0">
                  <a:solidFill>
                    <a:srgbClr val="000000"/>
                  </a:solidFill>
                </a:rPr>
                <a:t> </a:t>
              </a:r>
              <a:endParaRPr lang="en-US" sz="3200" b="1" dirty="0"/>
            </a:p>
          </p:txBody>
        </p:sp>
        <p:sp>
          <p:nvSpPr>
            <p:cNvPr id="18435" name="Rectangle 232"/>
            <p:cNvSpPr>
              <a:spLocks noChangeArrowheads="1"/>
            </p:cNvSpPr>
            <p:nvPr/>
          </p:nvSpPr>
          <p:spPr bwMode="auto">
            <a:xfrm>
              <a:off x="7862892" y="4663454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dirty="0"/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938396" y="5128823"/>
              <a:ext cx="261937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endCxn id="18648" idx="0"/>
            </p:cNvCxnSpPr>
            <p:nvPr/>
          </p:nvCxnSpPr>
          <p:spPr>
            <a:xfrm>
              <a:off x="7813109" y="5616979"/>
              <a:ext cx="0" cy="115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endCxn id="18658" idx="0"/>
            </p:cNvCxnSpPr>
            <p:nvPr/>
          </p:nvCxnSpPr>
          <p:spPr>
            <a:xfrm>
              <a:off x="8837840" y="5593961"/>
              <a:ext cx="1" cy="6159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endCxn id="18645" idx="0"/>
            </p:cNvCxnSpPr>
            <p:nvPr/>
          </p:nvCxnSpPr>
          <p:spPr>
            <a:xfrm>
              <a:off x="7467289" y="6113072"/>
              <a:ext cx="3713" cy="161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8658" idx="2"/>
              <a:endCxn id="10" idx="0"/>
            </p:cNvCxnSpPr>
            <p:nvPr/>
          </p:nvCxnSpPr>
          <p:spPr>
            <a:xfrm>
              <a:off x="8837841" y="6533760"/>
              <a:ext cx="4441" cy="129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endCxn id="14" idx="0"/>
            </p:cNvCxnSpPr>
            <p:nvPr/>
          </p:nvCxnSpPr>
          <p:spPr>
            <a:xfrm>
              <a:off x="7467289" y="6597352"/>
              <a:ext cx="1" cy="89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" name="Elbow Connector 313"/>
          <p:cNvCxnSpPr/>
          <p:nvPr/>
        </p:nvCxnSpPr>
        <p:spPr>
          <a:xfrm rot="10800000" flipV="1">
            <a:off x="1345838" y="636130"/>
            <a:ext cx="5709021" cy="30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flipH="1" flipV="1">
            <a:off x="4344210" y="1023878"/>
            <a:ext cx="2659847" cy="20008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/>
          <p:nvPr/>
        </p:nvCxnSpPr>
        <p:spPr>
          <a:xfrm>
            <a:off x="7467291" y="2238376"/>
            <a:ext cx="20953" cy="55832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Straight Arrow Connector 377"/>
          <p:cNvCxnSpPr>
            <a:stCxn id="18456" idx="2"/>
          </p:cNvCxnSpPr>
          <p:nvPr/>
        </p:nvCxnSpPr>
        <p:spPr>
          <a:xfrm>
            <a:off x="8562979" y="1576389"/>
            <a:ext cx="847726" cy="31269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7" name="Group 286"/>
          <p:cNvGrpSpPr/>
          <p:nvPr/>
        </p:nvGrpSpPr>
        <p:grpSpPr>
          <a:xfrm>
            <a:off x="4255779" y="3638163"/>
            <a:ext cx="2677854" cy="2147887"/>
            <a:chOff x="4255779" y="3638161"/>
            <a:chExt cx="2677854" cy="2147887"/>
          </a:xfrm>
        </p:grpSpPr>
        <p:cxnSp>
          <p:nvCxnSpPr>
            <p:cNvPr id="344" name="Elbow Connector 343"/>
            <p:cNvCxnSpPr>
              <a:stCxn id="354" idx="3"/>
              <a:endCxn id="18483" idx="1"/>
            </p:cNvCxnSpPr>
            <p:nvPr/>
          </p:nvCxnSpPr>
          <p:spPr>
            <a:xfrm>
              <a:off x="4255779" y="4741982"/>
              <a:ext cx="2677854" cy="1044066"/>
            </a:xfrm>
            <a:prstGeom prst="bentConnector3">
              <a:avLst>
                <a:gd name="adj1" fmla="val 77317"/>
              </a:avLst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Elbow Connector 350"/>
            <p:cNvCxnSpPr>
              <a:endCxn id="18486" idx="1"/>
            </p:cNvCxnSpPr>
            <p:nvPr/>
          </p:nvCxnSpPr>
          <p:spPr>
            <a:xfrm rot="5400000" flipH="1" flipV="1">
              <a:off x="5986899" y="3982956"/>
              <a:ext cx="1139129" cy="449539"/>
            </a:xfrm>
            <a:prstGeom prst="bentConnector2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0" name="Pentagon 309"/>
          <p:cNvSpPr/>
          <p:nvPr/>
        </p:nvSpPr>
        <p:spPr>
          <a:xfrm>
            <a:off x="5508719" y="3012276"/>
            <a:ext cx="1428662" cy="562449"/>
          </a:xfrm>
          <a:prstGeom prst="homePlate">
            <a:avLst>
              <a:gd name="adj" fmla="val 4749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hangingPunct="0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</a:rPr>
              <a:t>Pengiriman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44" name="Elbow Connector 243"/>
          <p:cNvCxnSpPr>
            <a:stCxn id="354" idx="1"/>
          </p:cNvCxnSpPr>
          <p:nvPr/>
        </p:nvCxnSpPr>
        <p:spPr>
          <a:xfrm rot="10800000">
            <a:off x="703178" y="2172070"/>
            <a:ext cx="2392138" cy="256991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1" name="Pentagon 310"/>
          <p:cNvSpPr/>
          <p:nvPr/>
        </p:nvSpPr>
        <p:spPr>
          <a:xfrm rot="5400000" flipH="1" flipV="1">
            <a:off x="-504897" y="3597301"/>
            <a:ext cx="1602600" cy="592806"/>
          </a:xfrm>
          <a:prstGeom prst="homePlate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Output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dari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penjualan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menjadi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input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ke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prosedur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</a:rPr>
              <a:t>penagihan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E747-496F-4BCA-903E-BE6AF6E7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DE8C6-2E86-42C1-9222-90C550A5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2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524145" y="2"/>
            <a:ext cx="3381857" cy="68686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63488" y="2010249"/>
            <a:ext cx="2216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/ Proses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889923" y="3191465"/>
            <a:ext cx="1881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Urutan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aktifitas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prosedur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6825210" y="4221090"/>
            <a:ext cx="30972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Detail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pelaksanaan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 IK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Instruksi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/ standard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cara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Menghitung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standard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penawaran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  <a:defRPr/>
            </a:pP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Form/ checklist     (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Identifikasi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permintaan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pelanggan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, checklist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kelengkapan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rebuchet MS" pitchFamily="34" charset="0"/>
              </a:rPr>
              <a:t>dokumen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</a:rPr>
              <a:t> tender)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42853" y="2105260"/>
            <a:ext cx="1648819" cy="526068"/>
          </a:xfrm>
          <a:prstGeom prst="rect">
            <a:avLst/>
          </a:prstGeom>
          <a:gradFill rotWithShape="0">
            <a:gsLst>
              <a:gs pos="0">
                <a:srgbClr val="6666FF"/>
              </a:gs>
              <a:gs pos="100000">
                <a:srgbClr val="0000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Penjualan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83283" y="2415304"/>
            <a:ext cx="1508577" cy="80490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4120051" y="2343296"/>
            <a:ext cx="1821241" cy="9387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31989" y="3212976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/>
              <a:t>Aktifitas1</a:t>
            </a:r>
            <a:endParaRPr lang="id-ID" sz="1400" dirty="0"/>
          </a:p>
        </p:txBody>
      </p:sp>
      <p:cxnSp>
        <p:nvCxnSpPr>
          <p:cNvPr id="12" name="AutoShape 12"/>
          <p:cNvCxnSpPr>
            <a:cxnSpLocks noChangeShapeType="1"/>
            <a:stCxn id="11" idx="3"/>
            <a:endCxn id="17" idx="1"/>
          </p:cNvCxnSpPr>
          <p:nvPr/>
        </p:nvCxnSpPr>
        <p:spPr bwMode="auto">
          <a:xfrm>
            <a:off x="1387339" y="3477707"/>
            <a:ext cx="633486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AutoShape 13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4660106" y="3498071"/>
            <a:ext cx="633486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AutoShape 14"/>
          <p:cNvCxnSpPr>
            <a:cxnSpLocks noChangeShapeType="1"/>
            <a:stCxn id="17" idx="3"/>
            <a:endCxn id="16" idx="1"/>
          </p:cNvCxnSpPr>
          <p:nvPr/>
        </p:nvCxnSpPr>
        <p:spPr bwMode="auto">
          <a:xfrm>
            <a:off x="2990804" y="3477707"/>
            <a:ext cx="699322" cy="20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5309685" y="3253704"/>
            <a:ext cx="939256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4</a:t>
            </a:r>
            <a:endParaRPr lang="id-ID" sz="1400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706221" y="3233340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3</a:t>
            </a:r>
            <a:endParaRPr lang="id-ID" sz="1400" dirty="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036920" y="3212976"/>
            <a:ext cx="937793" cy="529462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 dirty="0" err="1"/>
              <a:t>Aktifitas</a:t>
            </a:r>
            <a:r>
              <a:rPr lang="en-US" sz="1400" dirty="0"/>
              <a:t> 2</a:t>
            </a:r>
            <a:endParaRPr lang="id-ID" sz="1400" dirty="0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408583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 1</a:t>
            </a:r>
            <a:endParaRPr lang="id-ID" sz="1200" dirty="0"/>
          </a:p>
        </p:txBody>
      </p:sp>
      <p:cxnSp>
        <p:nvCxnSpPr>
          <p:cNvPr id="19" name="AutoShape 21"/>
          <p:cNvCxnSpPr>
            <a:cxnSpLocks noChangeShapeType="1"/>
            <a:stCxn id="18" idx="3"/>
            <a:endCxn id="20" idx="1"/>
          </p:cNvCxnSpPr>
          <p:nvPr/>
        </p:nvCxnSpPr>
        <p:spPr bwMode="auto">
          <a:xfrm>
            <a:off x="1053771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1429768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2</a:t>
            </a:r>
            <a:endParaRPr lang="id-ID" sz="1200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2467047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3</a:t>
            </a:r>
            <a:endParaRPr lang="id-ID" sz="1200" dirty="0"/>
          </a:p>
        </p:txBody>
      </p:sp>
      <p:cxnSp>
        <p:nvCxnSpPr>
          <p:cNvPr id="22" name="AutoShape 24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311223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3488232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4</a:t>
            </a:r>
            <a:endParaRPr lang="id-ID" sz="1200" dirty="0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557697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5</a:t>
            </a:r>
            <a:endParaRPr lang="id-ID" sz="1200" dirty="0"/>
          </a:p>
        </p:txBody>
      </p:sp>
      <p:cxnSp>
        <p:nvCxnSpPr>
          <p:cNvPr id="25" name="AutoShape 27"/>
          <p:cNvCxnSpPr>
            <a:cxnSpLocks noChangeShapeType="1"/>
            <a:stCxn id="24" idx="3"/>
            <a:endCxn id="26" idx="1"/>
          </p:cNvCxnSpPr>
          <p:nvPr/>
        </p:nvCxnSpPr>
        <p:spPr bwMode="auto">
          <a:xfrm>
            <a:off x="5202885" y="5493931"/>
            <a:ext cx="35990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5578882" y="5229200"/>
            <a:ext cx="629097" cy="529462"/>
          </a:xfrm>
          <a:prstGeom prst="rect">
            <a:avLst/>
          </a:prstGeom>
          <a:gradFill rotWithShape="0">
            <a:gsLst>
              <a:gs pos="0">
                <a:srgbClr val="66FF99"/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200" dirty="0" err="1"/>
              <a:t>Langkah</a:t>
            </a:r>
            <a:endParaRPr lang="en-US" sz="1200" dirty="0"/>
          </a:p>
          <a:p>
            <a:pPr algn="ctr">
              <a:spcBef>
                <a:spcPct val="50000"/>
              </a:spcBef>
            </a:pPr>
            <a:r>
              <a:rPr lang="en-US" sz="1200" dirty="0"/>
              <a:t>6</a:t>
            </a:r>
            <a:endParaRPr lang="id-ID" sz="1200" dirty="0"/>
          </a:p>
        </p:txBody>
      </p:sp>
      <p:cxnSp>
        <p:nvCxnSpPr>
          <p:cNvPr id="27" name="AutoShape 29"/>
          <p:cNvCxnSpPr>
            <a:cxnSpLocks noChangeShapeType="1"/>
            <a:stCxn id="20" idx="3"/>
            <a:endCxn id="21" idx="1"/>
          </p:cNvCxnSpPr>
          <p:nvPr/>
        </p:nvCxnSpPr>
        <p:spPr bwMode="auto">
          <a:xfrm>
            <a:off x="2074958" y="5493931"/>
            <a:ext cx="37599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AutoShape 30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4133422" y="5493931"/>
            <a:ext cx="408181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1" name="Straight Connector 30"/>
          <p:cNvCxnSpPr/>
          <p:nvPr/>
        </p:nvCxnSpPr>
        <p:spPr>
          <a:xfrm>
            <a:off x="-15002" y="4043822"/>
            <a:ext cx="6624186" cy="24796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12896" y="179020"/>
            <a:ext cx="1529496" cy="420360"/>
            <a:chOff x="5313040" y="2579486"/>
            <a:chExt cx="653705" cy="420360"/>
          </a:xfrm>
        </p:grpSpPr>
        <p:sp>
          <p:nvSpPr>
            <p:cNvPr id="45" name="Pentagon 44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13285" y="906535"/>
            <a:ext cx="1529494" cy="420360"/>
            <a:chOff x="5313040" y="2579486"/>
            <a:chExt cx="653704" cy="420360"/>
          </a:xfrm>
        </p:grpSpPr>
        <p:sp>
          <p:nvSpPr>
            <p:cNvPr id="49" name="Pentagon 48"/>
            <p:cNvSpPr/>
            <p:nvPr/>
          </p:nvSpPr>
          <p:spPr>
            <a:xfrm>
              <a:off x="5324734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2204415" y="213483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234983" y="155338"/>
            <a:ext cx="3975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seragam</a:t>
            </a:r>
            <a:r>
              <a:rPr lang="en-US" sz="1600" dirty="0"/>
              <a:t> 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208469" y="799762"/>
            <a:ext cx="0" cy="549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234982" y="768249"/>
            <a:ext cx="4649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600" dirty="0" err="1"/>
              <a:t>Prosedur</a:t>
            </a:r>
            <a:r>
              <a:rPr lang="en-US" sz="1600" dirty="0"/>
              <a:t> = Proses :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endParaRPr lang="en-US" sz="1600" dirty="0"/>
          </a:p>
          <a:p>
            <a:pPr marL="117475" indent="-117475">
              <a:buFont typeface="Arial" pitchFamily="34" charset="0"/>
              <a:buChar char="•"/>
              <a:tabLst>
                <a:tab pos="1603375" algn="l"/>
              </a:tabLst>
            </a:pPr>
            <a:r>
              <a:rPr lang="en-US" sz="1600" dirty="0" err="1"/>
              <a:t>Instruksi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: How to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-15002" y="1844824"/>
            <a:ext cx="6624186" cy="11921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091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24145" y="185816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536105" y="4077072"/>
            <a:ext cx="3457457" cy="164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ine 8"/>
          <p:cNvSpPr>
            <a:spLocks noChangeShapeType="1"/>
          </p:cNvSpPr>
          <p:nvPr/>
        </p:nvSpPr>
        <p:spPr bwMode="auto">
          <a:xfrm flipV="1">
            <a:off x="745111" y="3762803"/>
            <a:ext cx="3230513" cy="146639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9"/>
          <p:cNvSpPr>
            <a:spLocks noChangeShapeType="1"/>
          </p:cNvSpPr>
          <p:nvPr/>
        </p:nvSpPr>
        <p:spPr bwMode="auto">
          <a:xfrm flipH="1" flipV="1">
            <a:off x="4060662" y="3742437"/>
            <a:ext cx="1875158" cy="148676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8A29F019-DC65-412C-8125-5AD7F2E3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ISO 9001:2015 series 1/Rev 02 © Copyright Sentral Sistem, April 2017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D8CD95C-043D-4AEA-AE41-487102C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80271C-A55E-42B4-8756-212E1BD26ED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0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53" grpId="0"/>
      <p:bldP spid="55" grpId="0"/>
      <p:bldP spid="71" grpId="0" animBg="1"/>
      <p:bldP spid="7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592751"/>
              </p:ext>
            </p:extLst>
          </p:nvPr>
        </p:nvGraphicFramePr>
        <p:xfrm>
          <a:off x="0" y="0"/>
          <a:ext cx="9906000" cy="17098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98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88504" y="880144"/>
            <a:ext cx="1529496" cy="420360"/>
            <a:chOff x="5313040" y="2579486"/>
            <a:chExt cx="653705" cy="42036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PERUBAHAN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186341" y="128003"/>
            <a:ext cx="7410179" cy="830997"/>
            <a:chOff x="2186339" y="128003"/>
            <a:chExt cx="7410179" cy="830997"/>
          </a:xfrm>
        </p:grpSpPr>
        <p:sp>
          <p:nvSpPr>
            <p:cNvPr id="18" name="Rectangle 17"/>
            <p:cNvSpPr/>
            <p:nvPr/>
          </p:nvSpPr>
          <p:spPr>
            <a:xfrm>
              <a:off x="2215604" y="128003"/>
              <a:ext cx="7380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indent="-169863">
                <a:buFont typeface="Arial" pitchFamily="34" charset="0"/>
                <a:buChar char="•"/>
              </a:pP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kinerja</a:t>
              </a:r>
              <a:r>
                <a:rPr lang="en-US" sz="1600" dirty="0"/>
                <a:t>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terkait</a:t>
              </a:r>
              <a:r>
                <a:rPr lang="en-US" sz="1600" dirty="0"/>
                <a:t>, </a:t>
              </a:r>
              <a:r>
                <a:rPr lang="en-US" sz="1600" dirty="0" err="1"/>
                <a:t>seperti</a:t>
              </a:r>
              <a:r>
                <a:rPr lang="en-US" sz="1600" dirty="0"/>
                <a:t> </a:t>
              </a:r>
              <a:r>
                <a:rPr lang="en-US" sz="1600" dirty="0" err="1"/>
                <a:t>menjadi</a:t>
              </a:r>
              <a:r>
                <a:rPr lang="en-US" sz="1600" dirty="0"/>
                <a:t> 2 </a:t>
              </a:r>
              <a:r>
                <a:rPr lang="en-US" sz="1600" dirty="0" err="1"/>
                <a:t>ruang</a:t>
              </a:r>
              <a:r>
                <a:rPr lang="en-US" sz="1600" dirty="0"/>
                <a:t> yang </a:t>
              </a:r>
              <a:r>
                <a:rPr lang="en-US" sz="1600" dirty="0" err="1"/>
                <a:t>terpisah</a:t>
              </a:r>
              <a:r>
                <a:rPr lang="en-US" sz="1600" dirty="0"/>
                <a:t>. </a:t>
              </a:r>
            </a:p>
            <a:p>
              <a:pPr marL="169863" indent="-169863">
                <a:buFont typeface="Arial" pitchFamily="34" charset="0"/>
                <a:buChar char="•"/>
              </a:pP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efektifitas</a:t>
              </a:r>
              <a:r>
                <a:rPr lang="en-US" sz="1600" dirty="0"/>
                <a:t> </a:t>
              </a:r>
              <a:r>
                <a:rPr lang="en-US" sz="1600" dirty="0" err="1"/>
                <a:t>sistem</a:t>
              </a:r>
              <a:r>
                <a:rPr lang="en-US" sz="1600" dirty="0"/>
                <a:t> : </a:t>
              </a: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dijalankan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konsisten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ada</a:t>
              </a:r>
              <a:r>
                <a:rPr lang="en-US" sz="1600" dirty="0"/>
                <a:t> </a:t>
              </a:r>
              <a:r>
                <a:rPr lang="en-US" sz="1600" dirty="0" err="1"/>
                <a:t>pelanggaran</a:t>
              </a:r>
              <a:endParaRPr lang="en-US" sz="16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86339" y="170867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173264" y="876060"/>
            <a:ext cx="8037536" cy="464708"/>
            <a:chOff x="2173264" y="876060"/>
            <a:chExt cx="8037536" cy="464708"/>
          </a:xfrm>
        </p:grpSpPr>
        <p:sp>
          <p:nvSpPr>
            <p:cNvPr id="21" name="Rectangle 20"/>
            <p:cNvSpPr/>
            <p:nvPr/>
          </p:nvSpPr>
          <p:spPr>
            <a:xfrm>
              <a:off x="2376835" y="971063"/>
              <a:ext cx="78339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efektifitas</a:t>
              </a:r>
              <a:r>
                <a:rPr lang="en-US" sz="1600" dirty="0"/>
                <a:t> </a:t>
              </a:r>
              <a:r>
                <a:rPr lang="en-US" sz="1600" dirty="0" err="1"/>
                <a:t>sistem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kinerja</a:t>
              </a:r>
              <a:endParaRPr lang="en-US" sz="16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173264" y="876060"/>
              <a:ext cx="0" cy="4647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0" y="16288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3727" y="4496489"/>
            <a:ext cx="38164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u="sng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Fokus</a:t>
            </a:r>
            <a:r>
              <a:rPr lang="en-US" sz="1700" dirty="0">
                <a:latin typeface="+mn-lt"/>
              </a:rPr>
              <a:t> Sistem : Sistem </a:t>
            </a:r>
            <a:r>
              <a:rPr lang="en-US" sz="1700" dirty="0" err="1">
                <a:latin typeface="+mn-lt"/>
              </a:rPr>
              <a:t>diterapkan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dengan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konsisten</a:t>
            </a:r>
            <a:r>
              <a:rPr lang="en-US" sz="1700" dirty="0">
                <a:latin typeface="+mn-lt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Tugas</a:t>
            </a:r>
            <a:r>
              <a:rPr lang="en-US" sz="1700" dirty="0">
                <a:latin typeface="+mn-lt"/>
              </a:rPr>
              <a:t>, </a:t>
            </a:r>
            <a:r>
              <a:rPr lang="en-US" sz="1700" dirty="0" err="1">
                <a:latin typeface="+mn-lt"/>
              </a:rPr>
              <a:t>tanggung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jawab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orang</a:t>
            </a:r>
            <a:r>
              <a:rPr lang="en-US" sz="1700" dirty="0">
                <a:latin typeface="+mn-lt"/>
              </a:rPr>
              <a:t> operational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 err="1">
                <a:latin typeface="+mn-lt"/>
              </a:rPr>
              <a:t>Ukuran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Efektifitas</a:t>
            </a:r>
            <a:r>
              <a:rPr lang="en-US" sz="1700" dirty="0">
                <a:latin typeface="+mn-lt"/>
              </a:rPr>
              <a:t> Sistem : </a:t>
            </a:r>
            <a:r>
              <a:rPr lang="en-US" sz="1700" dirty="0" err="1">
                <a:latin typeface="+mn-lt"/>
              </a:rPr>
              <a:t>Jumlah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temuan</a:t>
            </a:r>
            <a:r>
              <a:rPr lang="en-US" sz="1700" dirty="0">
                <a:latin typeface="+mn-lt"/>
              </a:rPr>
              <a:t> audit 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85048" y="4581128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Fokus</a:t>
            </a:r>
            <a:r>
              <a:rPr lang="en-US" dirty="0"/>
              <a:t> :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Efektifitas</a:t>
            </a:r>
            <a:r>
              <a:rPr lang="en-US" dirty="0"/>
              <a:t> : </a:t>
            </a:r>
            <a:r>
              <a:rPr lang="en-US" dirty="0" err="1"/>
              <a:t>tercapainya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8904" y="1772815"/>
            <a:ext cx="1152128" cy="50851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9350" y="2276872"/>
            <a:ext cx="2525178" cy="230832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SISTEM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Produksi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Quality Control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Pembelian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Recruitment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811321" y="2276872"/>
            <a:ext cx="3339119" cy="230832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RUANG SASARAN PERUSAHAAN </a:t>
            </a:r>
          </a:p>
          <a:p>
            <a:pPr algn="ctr"/>
            <a:endParaRPr lang="en-US" u="sng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Keuangan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88504" y="185590"/>
            <a:ext cx="1529496" cy="420360"/>
            <a:chOff x="5313040" y="2579486"/>
            <a:chExt cx="653705" cy="420360"/>
          </a:xfrm>
        </p:grpSpPr>
        <p:sp>
          <p:nvSpPr>
            <p:cNvPr id="31" name="Pentagon 30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BEFORE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>
              <a:off x="5334000" y="2613949"/>
              <a:ext cx="605425" cy="372658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57" h="369182">
                  <a:moveTo>
                    <a:pt x="21771" y="0"/>
                  </a:moveTo>
                  <a:lnTo>
                    <a:pt x="497980" y="9953"/>
                  </a:lnTo>
                  <a:lnTo>
                    <a:pt x="566057" y="174171"/>
                  </a:lnTo>
                  <a:lnTo>
                    <a:pt x="493431" y="369182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F83CC-8CA9-4585-B28C-A3A68E08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8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476672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UKURAN EFEKTIFITAS SISTEM </a:t>
            </a:r>
            <a:r>
              <a:rPr lang="en-US" b="1" dirty="0">
                <a:sym typeface="Wingdings" pitchFamily="2" charset="2"/>
              </a:rPr>
              <a:t> KINERJA </a:t>
            </a:r>
            <a:endParaRPr lang="en-US" b="1" dirty="0"/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Penagihan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Penjualan</a:t>
              </a:r>
              <a:endParaRPr lang="en-US" sz="2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2">
                      <a:lumMod val="50000"/>
                    </a:schemeClr>
                  </a:solidFill>
                </a:rPr>
                <a:t>Produksi</a:t>
              </a:r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 (</a:t>
            </a: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2 </a:t>
            </a:r>
            <a:r>
              <a:rPr lang="en-US" sz="1600" dirty="0" err="1"/>
              <a:t>bulan</a:t>
            </a:r>
            <a:r>
              <a:rPr lang="en-US" sz="1600" dirty="0"/>
              <a:t>) &lt; 2%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Productivity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tercapai</a:t>
            </a:r>
            <a:r>
              <a:rPr lang="en-US" sz="1600" dirty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Minimal </a:t>
            </a:r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Minimal </a:t>
            </a:r>
            <a:r>
              <a:rPr lang="en-US" sz="1600" dirty="0" err="1"/>
              <a:t>Perbaikan</a:t>
            </a:r>
            <a:r>
              <a:rPr lang="en-US" sz="1600" dirty="0"/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r>
              <a:rPr lang="en-US" sz="1600" dirty="0"/>
              <a:t>…….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DD3F3E-1596-464D-B591-97690C45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37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/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Apakah</a:t>
            </a:r>
            <a:r>
              <a:rPr lang="en-US" sz="1600" dirty="0"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diperoleh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tidak</a:t>
            </a:r>
            <a:r>
              <a:rPr lang="en-US" sz="1600" dirty="0">
                <a:latin typeface="Trebuchet MS" pitchFamily="34" charset="0"/>
              </a:rPr>
              <a:t> </a:t>
            </a:r>
            <a:r>
              <a:rPr lang="en-US" sz="1600" dirty="0" err="1">
                <a:latin typeface="Trebuchet MS" pitchFamily="34" charset="0"/>
              </a:rPr>
              <a:t>sesuai</a:t>
            </a:r>
            <a:r>
              <a:rPr lang="en-US" sz="1600" dirty="0"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latin typeface="Trebuchet MS" pitchFamily="34" charset="0"/>
              </a:rPr>
              <a:t>kriteria</a:t>
            </a:r>
            <a:r>
              <a:rPr lang="en-US" sz="1600" dirty="0"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latin typeface="Trebuchet MS" pitchFamily="34" charset="0"/>
              </a:rPr>
              <a:t>Output  </a:t>
            </a:r>
            <a:r>
              <a:rPr lang="en-US" sz="2400" i="1" dirty="0" err="1">
                <a:latin typeface="Trebuchet MS" pitchFamily="34" charset="0"/>
              </a:rPr>
              <a:t>Bermasalah</a:t>
            </a:r>
            <a:r>
              <a:rPr lang="en-US" sz="2400" i="1" dirty="0"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/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175408"/>
            <a:ext cx="990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200" kern="10" dirty="0">
                <a:ln w="0"/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3200" kern="10" dirty="0">
                <a:ln w="0"/>
                <a:latin typeface="Gill Sans MT Condensed" pitchFamily="34" charset="0"/>
              </a:rPr>
              <a:t>EVALUASI KELEMAHAN PADA SISTEM (INPUT ? ATAU PROSES ?)</a:t>
            </a:r>
            <a:endParaRPr lang="en-US" sz="3200" kern="10" dirty="0">
              <a:ln w="0"/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/>
              <a:t>2</a:t>
            </a: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/>
              <a:t>Pelajari</a:t>
            </a:r>
            <a:r>
              <a:rPr lang="en-US" sz="1600" u="sng" dirty="0"/>
              <a:t> </a:t>
            </a:r>
            <a:r>
              <a:rPr lang="en-US" sz="1600" u="sng" dirty="0" err="1"/>
              <a:t>Sumber</a:t>
            </a:r>
            <a:r>
              <a:rPr lang="en-US" sz="1600" u="sng" dirty="0"/>
              <a:t> </a:t>
            </a:r>
            <a:r>
              <a:rPr lang="en-US" sz="1600" u="sng" dirty="0" err="1"/>
              <a:t>Masalah</a:t>
            </a:r>
            <a:endParaRPr lang="en-US" sz="1600" u="sng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endParaRPr lang="en-US" sz="8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mendapat</a:t>
            </a:r>
            <a:r>
              <a:rPr lang="en-US" sz="1600" dirty="0"/>
              <a:t> input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3634" y="5805264"/>
            <a:ext cx="90099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PERBAIKAN TERHADAP SISTEM AKAN MENGHASILKAN PERBAIKAN YANG PERMANEN </a:t>
            </a:r>
          </a:p>
          <a:p>
            <a:pPr algn="ctr"/>
            <a:r>
              <a:rPr lang="en-US" sz="1600" dirty="0"/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dijalankan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standard ? Standard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? Sistem </a:t>
            </a:r>
            <a:r>
              <a:rPr lang="en-US" sz="1600" dirty="0" err="1"/>
              <a:t>Kontrol</a:t>
            </a:r>
            <a:r>
              <a:rPr lang="en-US" sz="1600" dirty="0"/>
              <a:t> ? </a:t>
            </a:r>
            <a:r>
              <a:rPr lang="en-US" sz="1600" dirty="0" err="1"/>
              <a:t>Pekerja</a:t>
            </a:r>
            <a:r>
              <a:rPr lang="en-US" sz="1600" dirty="0"/>
              <a:t> </a:t>
            </a:r>
            <a:r>
              <a:rPr lang="en-US" sz="1600" dirty="0" err="1"/>
              <a:t>kompeten</a:t>
            </a:r>
            <a:r>
              <a:rPr lang="en-US" sz="1600" dirty="0"/>
              <a:t>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004AA-A386-4789-9163-EE0A06D8F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69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071" y="123603"/>
            <a:ext cx="9906000" cy="2513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27384"/>
            <a:ext cx="9906000" cy="22794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079" y="-18256"/>
            <a:ext cx="465296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PROSES INTI</a:t>
            </a:r>
          </a:p>
        </p:txBody>
      </p:sp>
      <p:pic>
        <p:nvPicPr>
          <p:cNvPr id="8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5396" y="3063877"/>
            <a:ext cx="928694" cy="930361"/>
          </a:xfrm>
          <a:prstGeom prst="rect">
            <a:avLst/>
          </a:prstGeom>
          <a:noFill/>
        </p:spPr>
      </p:pic>
      <p:pic>
        <p:nvPicPr>
          <p:cNvPr id="9" name="Picture 4" descr="C:\Users\sentral sistem\AppData\Roaming\PixelMetrics\CaptureWiz\Temp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910" y="2997610"/>
            <a:ext cx="928694" cy="930361"/>
          </a:xfrm>
          <a:prstGeom prst="rect">
            <a:avLst/>
          </a:prstGeom>
          <a:noFill/>
        </p:spPr>
      </p:pic>
      <p:grpSp>
        <p:nvGrpSpPr>
          <p:cNvPr id="59" name="Group 58"/>
          <p:cNvGrpSpPr/>
          <p:nvPr/>
        </p:nvGrpSpPr>
        <p:grpSpPr>
          <a:xfrm>
            <a:off x="6910896" y="2899968"/>
            <a:ext cx="1776276" cy="1100013"/>
            <a:chOff x="6910896" y="2899966"/>
            <a:chExt cx="1776276" cy="1100013"/>
          </a:xfrm>
        </p:grpSpPr>
        <p:sp>
          <p:nvSpPr>
            <p:cNvPr id="10" name="Pentagon 9"/>
            <p:cNvSpPr/>
            <p:nvPr/>
          </p:nvSpPr>
          <p:spPr>
            <a:xfrm>
              <a:off x="6910896" y="2899966"/>
              <a:ext cx="1776276" cy="1100013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01272" y="3168339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PASCA DELIVERY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5048" y="2899968"/>
            <a:ext cx="2160240" cy="1100013"/>
            <a:chOff x="5385048" y="2899966"/>
            <a:chExt cx="2160240" cy="1100013"/>
          </a:xfrm>
        </p:grpSpPr>
        <p:sp>
          <p:nvSpPr>
            <p:cNvPr id="11" name="Pentagon 10"/>
            <p:cNvSpPr/>
            <p:nvPr/>
          </p:nvSpPr>
          <p:spPr>
            <a:xfrm>
              <a:off x="5385048" y="2899966"/>
              <a:ext cx="2088232" cy="1100013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1654" y="3312269"/>
              <a:ext cx="17036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PENYERAHAN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771614" y="2899968"/>
            <a:ext cx="2189498" cy="1100013"/>
            <a:chOff x="3771614" y="2899966"/>
            <a:chExt cx="2189498" cy="1100013"/>
          </a:xfrm>
        </p:grpSpPr>
        <p:sp>
          <p:nvSpPr>
            <p:cNvPr id="14" name="Pentagon 13"/>
            <p:cNvSpPr/>
            <p:nvPr/>
          </p:nvSpPr>
          <p:spPr>
            <a:xfrm>
              <a:off x="3771614" y="2899966"/>
              <a:ext cx="2189498" cy="1100013"/>
            </a:xfrm>
            <a:prstGeom prst="homePlat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2324" y="3187998"/>
              <a:ext cx="11469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EKSEKUSI BISNIS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32720" y="2899968"/>
            <a:ext cx="1930536" cy="1100013"/>
            <a:chOff x="2432720" y="2899966"/>
            <a:chExt cx="1930536" cy="1100013"/>
          </a:xfrm>
        </p:grpSpPr>
        <p:sp>
          <p:nvSpPr>
            <p:cNvPr id="16" name="Pentagon 15"/>
            <p:cNvSpPr/>
            <p:nvPr/>
          </p:nvSpPr>
          <p:spPr>
            <a:xfrm>
              <a:off x="2432720" y="2899966"/>
              <a:ext cx="1930536" cy="1100013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5028" y="3312269"/>
              <a:ext cx="12858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PERSIAPAN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136576" y="2899968"/>
            <a:ext cx="1872208" cy="1100013"/>
            <a:chOff x="1136576" y="2899966"/>
            <a:chExt cx="1872208" cy="1100013"/>
          </a:xfrm>
        </p:grpSpPr>
        <p:sp>
          <p:nvSpPr>
            <p:cNvPr id="18" name="Chevron 17"/>
            <p:cNvSpPr/>
            <p:nvPr/>
          </p:nvSpPr>
          <p:spPr>
            <a:xfrm>
              <a:off x="1136576" y="2899966"/>
              <a:ext cx="1800200" cy="1100013"/>
            </a:xfrm>
            <a:prstGeom prst="chevron">
              <a:avLst>
                <a:gd name="adj" fmla="val 41111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7148" y="3312269"/>
              <a:ext cx="15716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PEMASARAN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472" y="4132468"/>
            <a:ext cx="1208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25410" y="4124252"/>
            <a:ext cx="1208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4568" y="4484871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975">
              <a:buFontTx/>
              <a:buChar char="-"/>
            </a:pPr>
            <a:r>
              <a:rPr lang="en-US" sz="1400" dirty="0" err="1"/>
              <a:t>Penjualan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8704" y="4488353"/>
            <a:ext cx="18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Design  </a:t>
            </a:r>
            <a:r>
              <a:rPr lang="en-US" sz="1400" dirty="0" err="1"/>
              <a:t>Produk</a:t>
            </a:r>
            <a:r>
              <a:rPr lang="en-US" sz="1400" dirty="0"/>
              <a:t> 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Perencanaan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Pembelian</a:t>
            </a:r>
            <a:endParaRPr lang="en-US" sz="1400" dirty="0"/>
          </a:p>
          <a:p>
            <a:pPr marL="180975" indent="-180975"/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6896" y="4417508"/>
            <a:ext cx="180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r>
              <a:rPr lang="en-US" sz="1400" dirty="0"/>
              <a:t>/ 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Pengelolaan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Produk</a:t>
            </a:r>
            <a:r>
              <a:rPr lang="en-US" sz="1400" dirty="0"/>
              <a:t>/</a:t>
            </a:r>
            <a:r>
              <a:rPr lang="en-US" sz="1400" dirty="0" err="1"/>
              <a:t>Jasa</a:t>
            </a:r>
            <a:endParaRPr lang="en-US" sz="1400" dirty="0"/>
          </a:p>
          <a:p>
            <a:pPr marL="180975" indent="-180975"/>
            <a:r>
              <a:rPr lang="en-US" sz="1400" dirty="0"/>
              <a:t>	</a:t>
            </a:r>
            <a:r>
              <a:rPr lang="en-US" sz="1400" dirty="0" err="1"/>
              <a:t>Bermasalah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Penyimpanan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proses</a:t>
            </a:r>
            <a:r>
              <a:rPr lang="en-US" sz="1400" dirty="0"/>
              <a:t> yang </a:t>
            </a:r>
            <a:r>
              <a:rPr lang="en-US" sz="1400" dirty="0" err="1"/>
              <a:t>disubkan</a:t>
            </a:r>
            <a:endParaRPr lang="en-US" sz="1400" dirty="0"/>
          </a:p>
          <a:p>
            <a:pPr marL="180975" indent="-180975">
              <a:buFontTx/>
              <a:buChar char="-"/>
            </a:pP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529064" y="4484292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 err="1"/>
              <a:t>Pengiriman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7166" y="4486032"/>
            <a:ext cx="2212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Tx/>
              <a:buChar char="-"/>
            </a:pPr>
            <a:r>
              <a:rPr lang="en-US" sz="1400" dirty="0"/>
              <a:t>Survey </a:t>
            </a:r>
            <a:r>
              <a:rPr lang="en-US" sz="1400" dirty="0" err="1"/>
              <a:t>Kepuasan</a:t>
            </a:r>
            <a:endParaRPr lang="en-US" sz="1400" dirty="0"/>
          </a:p>
          <a:p>
            <a:pPr marL="180975" indent="-180975">
              <a:buFontTx/>
              <a:buChar char="-"/>
            </a:pPr>
            <a:r>
              <a:rPr lang="en-US" sz="1400" dirty="0" err="1"/>
              <a:t>Penanganan</a:t>
            </a:r>
            <a:r>
              <a:rPr lang="en-US" sz="1400" dirty="0"/>
              <a:t> Claim</a:t>
            </a:r>
          </a:p>
          <a:p>
            <a:pPr marL="180975" indent="-180975">
              <a:buFontTx/>
              <a:buChar char="-"/>
            </a:pPr>
            <a:r>
              <a:rPr lang="en-US" sz="1400" dirty="0" err="1"/>
              <a:t>Penagihan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292950" y="1155166"/>
            <a:ext cx="644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 algn="just">
              <a:buFont typeface="Arial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Menterjemahkan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Harapan</a:t>
            </a:r>
            <a:r>
              <a:rPr lang="en-US" dirty="0">
                <a:solidFill>
                  <a:schemeClr val="bg1"/>
                </a:solidFill>
              </a:rPr>
              <a:t> Customer, </a:t>
            </a:r>
            <a:r>
              <a:rPr lang="en-US" dirty="0" err="1">
                <a:solidFill>
                  <a:schemeClr val="bg1"/>
                </a:solidFill>
              </a:rPr>
              <a:t>Mulai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Penerimaan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Eksekusi</a:t>
            </a:r>
            <a:r>
              <a:rPr lang="en-US" dirty="0">
                <a:solidFill>
                  <a:schemeClr val="bg1"/>
                </a:solidFill>
              </a:rPr>
              <a:t> Order,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Penyerahan</a:t>
            </a:r>
            <a:r>
              <a:rPr lang="en-US" dirty="0">
                <a:solidFill>
                  <a:schemeClr val="bg1"/>
                </a:solidFill>
              </a:rPr>
              <a:t> Order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288704" y="4216003"/>
            <a:ext cx="0" cy="2160240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1689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29064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7216" y="4216003"/>
            <a:ext cx="0" cy="2160240"/>
          </a:xfrm>
          <a:prstGeom prst="line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6076" y="44621"/>
            <a:ext cx="4978" cy="424871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  <a:effectLst>
            <a:outerShdw blurRad="254000" dist="177800" dir="4800000" sx="134000" sy="134000" rotWithShape="0">
              <a:srgbClr val="000000">
                <a:alpha val="9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97990" y="980728"/>
            <a:ext cx="65134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36778" y="2152003"/>
            <a:ext cx="7045345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57935" y="2566802"/>
            <a:ext cx="704534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731601"/>
            <a:ext cx="3260428" cy="1905311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/>
          <p:cNvSpPr/>
          <p:nvPr/>
        </p:nvSpPr>
        <p:spPr>
          <a:xfrm>
            <a:off x="76121" y="839779"/>
            <a:ext cx="3008476" cy="1730868"/>
          </a:xfrm>
          <a:custGeom>
            <a:avLst/>
            <a:gdLst>
              <a:gd name="connsiteX0" fmla="*/ 0 w 2720752"/>
              <a:gd name="connsiteY0" fmla="*/ 0 h 1533073"/>
              <a:gd name="connsiteX1" fmla="*/ 2720752 w 2720752"/>
              <a:gd name="connsiteY1" fmla="*/ 0 h 1533073"/>
              <a:gd name="connsiteX2" fmla="*/ 2720752 w 2720752"/>
              <a:gd name="connsiteY2" fmla="*/ 1533073 h 1533073"/>
              <a:gd name="connsiteX3" fmla="*/ 0 w 2720752"/>
              <a:gd name="connsiteY3" fmla="*/ 1533073 h 1533073"/>
              <a:gd name="connsiteX4" fmla="*/ 0 w 2720752"/>
              <a:gd name="connsiteY4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  <a:gd name="connsiteX0" fmla="*/ 0 w 2720752"/>
              <a:gd name="connsiteY0" fmla="*/ 0 h 1533073"/>
              <a:gd name="connsiteX1" fmla="*/ 2720752 w 2720752"/>
              <a:gd name="connsiteY1" fmla="*/ 1533073 h 1533073"/>
              <a:gd name="connsiteX2" fmla="*/ 0 w 2720752"/>
              <a:gd name="connsiteY2" fmla="*/ 1533073 h 1533073"/>
              <a:gd name="connsiteX3" fmla="*/ 0 w 2720752"/>
              <a:gd name="connsiteY3" fmla="*/ 0 h 15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752" h="1533073">
                <a:moveTo>
                  <a:pt x="0" y="0"/>
                </a:moveTo>
                <a:cubicBezTo>
                  <a:pt x="1148217" y="91924"/>
                  <a:pt x="1902735" y="120349"/>
                  <a:pt x="2720752" y="1533073"/>
                </a:cubicBezTo>
                <a:lnTo>
                  <a:pt x="0" y="1533073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98"/>
          <p:cNvSpPr/>
          <p:nvPr/>
        </p:nvSpPr>
        <p:spPr>
          <a:xfrm>
            <a:off x="-9071" y="1743865"/>
            <a:ext cx="2630645" cy="458797"/>
          </a:xfrm>
          <a:custGeom>
            <a:avLst/>
            <a:gdLst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3329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3329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  <a:gd name="connsiteX0" fmla="*/ 0 w 2562308"/>
              <a:gd name="connsiteY0" fmla="*/ 0 h 458797"/>
              <a:gd name="connsiteX1" fmla="*/ 2294810 w 2562308"/>
              <a:gd name="connsiteY1" fmla="*/ 0 h 458797"/>
              <a:gd name="connsiteX2" fmla="*/ 2562308 w 2562308"/>
              <a:gd name="connsiteY2" fmla="*/ 229399 h 458797"/>
              <a:gd name="connsiteX3" fmla="*/ 2294810 w 2562308"/>
              <a:gd name="connsiteY3" fmla="*/ 458797 h 458797"/>
              <a:gd name="connsiteX4" fmla="*/ 0 w 2562308"/>
              <a:gd name="connsiteY4" fmla="*/ 458797 h 458797"/>
              <a:gd name="connsiteX5" fmla="*/ 0 w 2562308"/>
              <a:gd name="connsiteY5" fmla="*/ 0 h 45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308" h="458797">
                <a:moveTo>
                  <a:pt x="0" y="0"/>
                </a:moveTo>
                <a:lnTo>
                  <a:pt x="2294810" y="0"/>
                </a:lnTo>
                <a:lnTo>
                  <a:pt x="2562308" y="229399"/>
                </a:lnTo>
                <a:lnTo>
                  <a:pt x="2294810" y="458797"/>
                </a:lnTo>
                <a:lnTo>
                  <a:pt x="0" y="4587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25400" dist="38100" dir="51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IDENTIFIKASI PROSES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0213" y="57339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2A917-38B4-458D-8001-0D0BE201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0"/>
            <a:ext cx="9906000" cy="1913206"/>
          </a:xfr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Menjaga</a:t>
            </a:r>
            <a:r>
              <a:rPr lang="en-US" sz="3600" b="1" dirty="0">
                <a:solidFill>
                  <a:schemeClr val="bg1"/>
                </a:solidFill>
              </a:rPr>
              <a:t> Dan </a:t>
            </a:r>
            <a:r>
              <a:rPr lang="en-US" sz="3600" b="1" dirty="0" err="1">
                <a:solidFill>
                  <a:schemeClr val="bg1"/>
                </a:solidFill>
              </a:rPr>
              <a:t>Menyimpan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 err="1">
                <a:solidFill>
                  <a:schemeClr val="bg1"/>
                </a:solidFill>
              </a:rPr>
              <a:t>Informasi</a:t>
            </a:r>
            <a:r>
              <a:rPr lang="en-US" sz="3600" b="1" dirty="0">
                <a:solidFill>
                  <a:schemeClr val="bg1"/>
                </a:solidFill>
              </a:rPr>
              <a:t> yang </a:t>
            </a:r>
            <a:r>
              <a:rPr lang="en-US" sz="3600" b="1" dirty="0" err="1">
                <a:solidFill>
                  <a:schemeClr val="bg1"/>
                </a:solidFill>
              </a:rPr>
              <a:t>didokumentasikan</a:t>
            </a:r>
            <a:r>
              <a:rPr lang="en-US" sz="3600" b="1" dirty="0">
                <a:solidFill>
                  <a:schemeClr val="bg1"/>
                </a:solidFill>
              </a:rPr>
              <a:t> (4.4.2)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936" y="2780928"/>
            <a:ext cx="5857764" cy="29103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/>
              <a:t>Sejauh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,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Menjaga</a:t>
            </a:r>
            <a:r>
              <a:rPr lang="en-US" sz="2400" dirty="0"/>
              <a:t> “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didokumentasikan</a:t>
            </a:r>
            <a:r>
              <a:rPr lang="en-US" sz="2400" dirty="0"/>
              <a:t>”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mendukung</a:t>
            </a:r>
            <a:r>
              <a:rPr lang="en-US" sz="2400" dirty="0"/>
              <a:t> the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proses </a:t>
            </a:r>
          </a:p>
          <a:p>
            <a:r>
              <a:rPr lang="en-US" sz="2400" dirty="0" err="1"/>
              <a:t>Menyimpan</a:t>
            </a:r>
            <a:r>
              <a:rPr lang="en-US" sz="2400" dirty="0"/>
              <a:t> “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didokumentasikan</a:t>
            </a:r>
            <a:r>
              <a:rPr lang="en-US" sz="2400" dirty="0"/>
              <a:t>”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bukti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proses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rencana</a:t>
            </a:r>
            <a:r>
              <a:rPr lang="en-US" sz="2400" dirty="0"/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676" y="1793936"/>
            <a:ext cx="9881231" cy="1744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626" name="Picture 2" descr="http://www.heliosco.com/images/docu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204865"/>
            <a:ext cx="3167968" cy="41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91481-C97A-4A75-8796-B5A48D5D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03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6562" y="-1"/>
            <a:ext cx="2384854" cy="620372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hlinkClick r:id="rId2" action="ppaction://hlinksldjump"/>
          </p:cNvPr>
          <p:cNvSpPr/>
          <p:nvPr/>
        </p:nvSpPr>
        <p:spPr>
          <a:xfrm>
            <a:off x="0" y="286723"/>
            <a:ext cx="1362077" cy="2475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1307169" y="286723"/>
            <a:ext cx="245587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462893" y="285013"/>
            <a:ext cx="188009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542359" y="285013"/>
            <a:ext cx="166121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9733" y="6446485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ISO 9001:2015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2" y="6478069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2889925" y="0"/>
            <a:ext cx="0" cy="6294502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53200" y="583991"/>
            <a:ext cx="3142210" cy="3075709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2205817" y="315075"/>
            <a:ext cx="54800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400" b="1" dirty="0">
                <a:solidFill>
                  <a:srgbClr val="86000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KEPEMIMPINAN&amp;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89927" y="779059"/>
            <a:ext cx="53673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 dirty="0">
                <a:ln w="18415" cmpd="sng">
                  <a:noFill/>
                  <a:prstDash val="solid"/>
                </a:ln>
                <a:solidFill>
                  <a:srgbClr val="86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KOMITMEN</a:t>
            </a:r>
            <a:endParaRPr lang="en-US" sz="9600" dirty="0">
              <a:solidFill>
                <a:srgbClr val="86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42599" y="2246117"/>
            <a:ext cx="5999518" cy="532494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42600" y="4289370"/>
            <a:ext cx="2771" cy="218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027839" y="2797723"/>
            <a:ext cx="31915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fokus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pada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pembinaan</a:t>
            </a:r>
            <a:r>
              <a:rPr lang="en-US" sz="1400" b="1" dirty="0">
                <a:latin typeface="Arial Narrow" panose="020B0606020202030204" pitchFamily="34" charset="0"/>
              </a:rPr>
              <a:t> (coach)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b="1" dirty="0" err="1">
                <a:latin typeface="Arial Narrow" panose="020B0606020202030204" pitchFamily="34" charset="0"/>
              </a:rPr>
              <a:t>Mengajarkan</a:t>
            </a:r>
            <a:r>
              <a:rPr lang="en-US" sz="1400" b="1" dirty="0">
                <a:latin typeface="Arial Narrow" panose="020B0606020202030204" pitchFamily="34" charset="0"/>
              </a:rPr>
              <a:t> team </a:t>
            </a:r>
            <a:r>
              <a:rPr lang="en-US" sz="1400" b="1" dirty="0" err="1">
                <a:latin typeface="Arial Narrow" panose="020B0606020202030204" pitchFamily="34" charset="0"/>
              </a:rPr>
              <a:t>untuk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memiliki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kemampuan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analisa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baik</a:t>
            </a:r>
            <a:r>
              <a:rPr lang="en-US" sz="1400" b="1" dirty="0">
                <a:latin typeface="Arial Narrow" panose="020B0606020202030204" pitchFamily="34" charset="0"/>
              </a:rPr>
              <a:t>.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Mendiskusikan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mendorong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hingga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mampu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baik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seperti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walaupun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sibuk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keseharian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namun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masih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tetap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meluangkan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waktu</a:t>
            </a:r>
            <a:r>
              <a:rPr lang="en-US" sz="1400" dirty="0">
                <a:latin typeface="Arial Narrow" panose="020B0606020202030204" pitchFamily="34" charset="0"/>
              </a:rPr>
              <a:t> 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.  </a:t>
            </a:r>
            <a:r>
              <a:rPr lang="en-US" sz="1400" b="1" dirty="0" err="1">
                <a:latin typeface="Arial Narrow" panose="020B0606020202030204" pitchFamily="34" charset="0"/>
              </a:rPr>
              <a:t>Warisan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dari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pemimpin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tipe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ini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adalah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perusahaan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stabil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karena</a:t>
            </a:r>
            <a:r>
              <a:rPr lang="en-US" sz="1400" b="1" dirty="0">
                <a:latin typeface="Arial Narrow" panose="020B0606020202030204" pitchFamily="34" charset="0"/>
              </a:rPr>
              <a:t> team yang </a:t>
            </a:r>
            <a:r>
              <a:rPr lang="en-US" sz="1400" b="1" dirty="0" err="1">
                <a:latin typeface="Arial Narrow" panose="020B0606020202030204" pitchFamily="34" charset="0"/>
              </a:rPr>
              <a:t>hebat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</a:p>
          <a:p>
            <a:pPr algn="just"/>
            <a:r>
              <a:rPr lang="en-US" sz="1400" dirty="0">
                <a:latin typeface="Arial Narrow" panose="020B0606020202030204" pitchFamily="34" charset="0"/>
              </a:rPr>
              <a:t> 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4228" y="4104452"/>
            <a:ext cx="30001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860000"/>
                </a:solidFill>
                <a:latin typeface="+mn-lt"/>
              </a:rPr>
              <a:t>Termasuk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tipe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pemimpin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seperti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apakah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Anda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?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317191" y="2908094"/>
            <a:ext cx="0" cy="318698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662" y="6446485"/>
            <a:ext cx="310923" cy="2743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93" y="2896344"/>
            <a:ext cx="2925733" cy="19804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19393" y="4925954"/>
            <a:ext cx="2909318" cy="38721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A9C661-63C7-45F1-9E2A-D3520C32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2" y="3"/>
            <a:ext cx="9905999" cy="13479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lnSpc>
                <a:spcPct val="100000"/>
              </a:lnSpc>
            </a:pP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Perbedaan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9001:2008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ISO 9001:2015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01621"/>
              </p:ext>
            </p:extLst>
          </p:nvPr>
        </p:nvGraphicFramePr>
        <p:xfrm>
          <a:off x="488504" y="1700808"/>
          <a:ext cx="8806858" cy="4651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3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3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ISO 9001:2008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ISO 9001:2015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Products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Products and services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Exclusions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 used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>(See Clause A.5 for clarification of applicability)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Management Representative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 used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>(similar responsibilities and authorities are assigned but no requirement for single management representative)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5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Documentation, quality manual, documented procedures, records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Documented information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5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Work environment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Environment for the operation of processes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5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Monitoring and measuring equipment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Monitoring and measuring resources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5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Purchased product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Externally provided products and services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Supplier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Providers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8DC6B-61F8-48E7-B79E-00297B956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99E2B-3D59-4147-8BA2-2BDBA5EEF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8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20552" cy="21328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4568" y="72382"/>
            <a:ext cx="6414041" cy="447352"/>
          </a:xfrm>
        </p:spPr>
        <p:txBody>
          <a:bodyPr>
            <a:noAutofit/>
          </a:bodyPr>
          <a:lstStyle/>
          <a:p>
            <a:r>
              <a:rPr lang="en-US" sz="3200" b="1" dirty="0"/>
              <a:t>LEADERSHIP AND COMMITMENT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0672" y="548680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  </a:t>
            </a:r>
            <a:endParaRPr lang="en-US" dirty="0"/>
          </a:p>
        </p:txBody>
      </p:sp>
      <p:grpSp>
        <p:nvGrpSpPr>
          <p:cNvPr id="2" name="Group 7"/>
          <p:cNvGrpSpPr/>
          <p:nvPr/>
        </p:nvGrpSpPr>
        <p:grpSpPr>
          <a:xfrm>
            <a:off x="318495" y="1208440"/>
            <a:ext cx="1682178" cy="708392"/>
            <a:chOff x="5313040" y="2579486"/>
            <a:chExt cx="606242" cy="420360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Tanggung</a:t>
              </a:r>
              <a:r>
                <a:rPr lang="en-US" sz="1600" dirty="0"/>
                <a:t> </a:t>
              </a:r>
              <a:r>
                <a:rPr lang="en-US" sz="1600" dirty="0" err="1"/>
                <a:t>jawab</a:t>
              </a:r>
              <a:r>
                <a:rPr lang="en-US" sz="1600" dirty="0"/>
                <a:t> </a:t>
              </a:r>
              <a:r>
                <a:rPr lang="en-US" sz="1600" dirty="0" err="1"/>
                <a:t>penuh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132856"/>
            <a:ext cx="920552" cy="23092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442109"/>
            <a:ext cx="920552" cy="10863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8320" y="122052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solidFill>
                  <a:srgbClr val="C00000"/>
                </a:solidFill>
              </a:rPr>
              <a:t>Bertanggung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jawab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penuh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terhadap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efektifitas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sistem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  <a:r>
              <a:rPr lang="en-US" sz="1400" b="1" u="sng" dirty="0" err="1">
                <a:solidFill>
                  <a:srgbClr val="C00000"/>
                </a:solidFill>
              </a:rPr>
              <a:t>manajemen</a:t>
            </a:r>
            <a:r>
              <a:rPr lang="en-US" sz="1400" b="1" u="sng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8320" y="153986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Menyediakan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Sumber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Daya</a:t>
            </a:r>
            <a:r>
              <a:rPr lang="en-US" sz="1400" dirty="0">
                <a:solidFill>
                  <a:srgbClr val="C00000"/>
                </a:solidFill>
              </a:rPr>
              <a:t> (</a:t>
            </a:r>
            <a:r>
              <a:rPr lang="en-US" sz="1400" dirty="0" err="1">
                <a:solidFill>
                  <a:srgbClr val="C00000"/>
                </a:solidFill>
              </a:rPr>
              <a:t>Manusia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dirty="0" err="1">
                <a:solidFill>
                  <a:srgbClr val="C00000"/>
                </a:solidFill>
              </a:rPr>
              <a:t>Infrastruktur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en-US" sz="1400" dirty="0" err="1">
                <a:solidFill>
                  <a:srgbClr val="C00000"/>
                </a:solidFill>
              </a:rPr>
              <a:t>lingkungan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kerja</a:t>
            </a:r>
            <a:r>
              <a:rPr lang="en-US" sz="1400" dirty="0">
                <a:solidFill>
                  <a:srgbClr val="C00000"/>
                </a:solidFill>
              </a:rPr>
              <a:t> )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350946" y="2852936"/>
            <a:ext cx="1682178" cy="708392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Memberikan</a:t>
              </a:r>
              <a:r>
                <a:rPr lang="en-US" sz="1600" dirty="0"/>
                <a:t> </a:t>
              </a:r>
              <a:r>
                <a:rPr lang="en-US" sz="1600" dirty="0" err="1"/>
                <a:t>Arahan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18320" y="1979896"/>
            <a:ext cx="731520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Strategi</a:t>
            </a: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180975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Memastikan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kebijakan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sasaran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mutu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sejalan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strategi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bisnis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perusahaan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233363" indent="-180975">
              <a:buFont typeface="Arial" pitchFamily="34" charset="0"/>
              <a:buChar char="•"/>
            </a:pP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Pola</a:t>
            </a:r>
            <a:r>
              <a:rPr lang="en-US" sz="1400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u="sng" dirty="0" err="1">
                <a:solidFill>
                  <a:schemeClr val="accent3">
                    <a:lumMod val="50000"/>
                  </a:schemeClr>
                </a:solidFill>
              </a:rPr>
              <a:t>Pikir</a:t>
            </a:r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Mempromosikan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pendekatan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proses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pemikiran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resiko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risk based thinking)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Mengkomunikasikan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pentingnya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sistem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Mempromosikan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Peningkatan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Improvement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en-US" sz="1400" u="sng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accent3">
                    <a:lumMod val="50000"/>
                  </a:schemeClr>
                </a:solidFill>
              </a:rPr>
              <a:t>Sistem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Mengintegrasikan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Sistem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Manajemen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mutu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kedalam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bisnis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proses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perusahaan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5" name="Group 28671"/>
          <p:cNvGrpSpPr/>
          <p:nvPr/>
        </p:nvGrpSpPr>
        <p:grpSpPr>
          <a:xfrm>
            <a:off x="2044851" y="1266211"/>
            <a:ext cx="194639" cy="571244"/>
            <a:chOff x="2044851" y="1266211"/>
            <a:chExt cx="194639" cy="5712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44688" y="1345041"/>
              <a:ext cx="0" cy="3657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050092" y="1266211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044851" y="1668302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8672"/>
          <p:cNvGrpSpPr/>
          <p:nvPr/>
        </p:nvGrpSpPr>
        <p:grpSpPr>
          <a:xfrm>
            <a:off x="2044851" y="2060848"/>
            <a:ext cx="194536" cy="2113369"/>
            <a:chOff x="2044851" y="2060848"/>
            <a:chExt cx="194536" cy="211336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44688" y="2189098"/>
              <a:ext cx="0" cy="1920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049989" y="2060848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044851" y="2755791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044851" y="4005064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517232"/>
            <a:ext cx="920552" cy="11247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318320" y="4677705"/>
            <a:ext cx="731520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Pemberdayaan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karyawan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berkontribusi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pengembangan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b="1" u="sng" dirty="0" err="1">
                <a:solidFill>
                  <a:schemeClr val="accent6">
                    <a:lumMod val="50000"/>
                  </a:schemeClr>
                </a:solidFill>
              </a:rPr>
              <a:t>peningkatan</a:t>
            </a:r>
            <a:r>
              <a:rPr lang="en-US" sz="1400" b="1" u="sng" dirty="0">
                <a:solidFill>
                  <a:schemeClr val="accent6">
                    <a:lumMod val="50000"/>
                  </a:schemeClr>
                </a:solidFill>
              </a:rPr>
              <a:t> Sistem </a:t>
            </a:r>
          </a:p>
        </p:txBody>
      </p:sp>
      <p:grpSp>
        <p:nvGrpSpPr>
          <p:cNvPr id="13" name="Group 28674"/>
          <p:cNvGrpSpPr/>
          <p:nvPr/>
        </p:nvGrpSpPr>
        <p:grpSpPr>
          <a:xfrm>
            <a:off x="2044851" y="4612174"/>
            <a:ext cx="204853" cy="642163"/>
            <a:chOff x="2044851" y="4612174"/>
            <a:chExt cx="204853" cy="64216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139550" y="4696751"/>
              <a:ext cx="0" cy="457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044851" y="508518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60306" y="461217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36"/>
          <p:cNvGrpSpPr/>
          <p:nvPr/>
        </p:nvGrpSpPr>
        <p:grpSpPr>
          <a:xfrm>
            <a:off x="315263" y="4585119"/>
            <a:ext cx="1682178" cy="708392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Pemberdayaan</a:t>
              </a:r>
              <a:r>
                <a:rPr lang="en-US" sz="1600" dirty="0"/>
                <a:t> </a:t>
              </a:r>
              <a:r>
                <a:rPr lang="en-US" sz="1600" dirty="0" err="1"/>
                <a:t>Karyawan</a:t>
              </a:r>
              <a:endParaRPr lang="en-US" sz="16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40"/>
          <p:cNvGrpSpPr/>
          <p:nvPr/>
        </p:nvGrpSpPr>
        <p:grpSpPr>
          <a:xfrm>
            <a:off x="331488" y="5671480"/>
            <a:ext cx="1682178" cy="708392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Evaluasi</a:t>
              </a:r>
              <a:r>
                <a:rPr lang="en-US" sz="1600" dirty="0"/>
                <a:t> </a:t>
              </a:r>
              <a:r>
                <a:rPr lang="en-US" sz="1600" dirty="0" err="1"/>
                <a:t>hasil</a:t>
              </a:r>
              <a:r>
                <a:rPr lang="en-US" sz="1600" dirty="0"/>
                <a:t>  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72" name="Group 28676"/>
          <p:cNvGrpSpPr/>
          <p:nvPr/>
        </p:nvGrpSpPr>
        <p:grpSpPr>
          <a:xfrm>
            <a:off x="2071109" y="5692780"/>
            <a:ext cx="189398" cy="640080"/>
            <a:chOff x="2071109" y="5692780"/>
            <a:chExt cx="189398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0353" y="5692780"/>
              <a:ext cx="0" cy="64008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071109" y="5924143"/>
              <a:ext cx="189398" cy="16915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0712" y="5832324"/>
            <a:ext cx="7315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233363"/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Evaluasi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efektifitas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sistem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terhadap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pencapaian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500" u="sng" dirty="0" err="1">
                <a:solidFill>
                  <a:schemeClr val="accent1">
                    <a:lumMod val="75000"/>
                  </a:schemeClr>
                </a:solidFill>
              </a:rPr>
              <a:t>Kinerja</a:t>
            </a:r>
            <a:r>
              <a:rPr lang="en-US" sz="1500" u="sng" dirty="0">
                <a:solidFill>
                  <a:schemeClr val="accent1">
                    <a:lumMod val="75000"/>
                  </a:schemeClr>
                </a:solidFill>
              </a:rPr>
              <a:t> Perusahaan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0552" y="1034733"/>
            <a:ext cx="6336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59" y="-67645"/>
            <a:ext cx="2265052" cy="15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464C16F-BEF9-45B7-9336-6187091B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35" grpId="0" animBg="1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552" y="-17703"/>
            <a:ext cx="6291808" cy="914400"/>
          </a:xfrm>
        </p:spPr>
        <p:txBody>
          <a:bodyPr>
            <a:noAutofit/>
          </a:bodyPr>
          <a:lstStyle/>
          <a:p>
            <a:r>
              <a:rPr lang="en-US" sz="3200" dirty="0" err="1"/>
              <a:t>Kepemimpinan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Komitmen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216696" y="620688"/>
            <a:ext cx="5724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Leader </a:t>
            </a:r>
            <a:r>
              <a:rPr lang="en-US" sz="1600" dirty="0">
                <a:sym typeface="Wingdings" pitchFamily="2" charset="2"/>
              </a:rPr>
              <a:t> Coach, </a:t>
            </a:r>
            <a:r>
              <a:rPr lang="en-US" sz="1600" dirty="0" err="1">
                <a:sym typeface="Wingdings" pitchFamily="2" charset="2"/>
              </a:rPr>
              <a:t>Membawa</a:t>
            </a:r>
            <a:r>
              <a:rPr lang="en-US" sz="1600" dirty="0">
                <a:sym typeface="Wingdings" pitchFamily="2" charset="2"/>
              </a:rPr>
              <a:t> team </a:t>
            </a:r>
            <a:r>
              <a:rPr lang="en-US" sz="1600" dirty="0" err="1">
                <a:sym typeface="Wingdings" pitchFamily="2" charset="2"/>
              </a:rPr>
              <a:t>mencapai</a:t>
            </a:r>
            <a:r>
              <a:rPr lang="en-US" sz="1600" dirty="0">
                <a:sym typeface="Wingdings" pitchFamily="2" charset="2"/>
              </a:rPr>
              <a:t> Goals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1619703"/>
            <a:ext cx="3200400" cy="3323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Customer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hukum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peraturan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r>
              <a:rPr lang="en-US" sz="1500" dirty="0"/>
              <a:t> </a:t>
            </a:r>
            <a:r>
              <a:rPr lang="en-US" sz="1500" dirty="0" err="1"/>
              <a:t>ditetapkan</a:t>
            </a:r>
            <a:r>
              <a:rPr lang="en-US" sz="1500" dirty="0"/>
              <a:t>, </a:t>
            </a:r>
            <a:r>
              <a:rPr lang="en-US" sz="1500" dirty="0" err="1"/>
              <a:t>dipahami</a:t>
            </a:r>
            <a:r>
              <a:rPr lang="en-US" sz="1500" dirty="0"/>
              <a:t>,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dipenuhi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u="sng" dirty="0" err="1"/>
              <a:t>Resiko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peluang</a:t>
            </a:r>
            <a:r>
              <a:rPr lang="en-US" sz="1500" b="1" u="sng" dirty="0"/>
              <a:t> yang </a:t>
            </a:r>
            <a:r>
              <a:rPr lang="en-US" sz="1500" b="1" u="sng" dirty="0" err="1"/>
              <a:t>berpengaruh</a:t>
            </a:r>
            <a:r>
              <a:rPr lang="en-US" sz="1500" b="1" u="sng" dirty="0"/>
              <a:t> </a:t>
            </a:r>
            <a:r>
              <a:rPr lang="en-US" sz="1500" b="1" u="sng" dirty="0" err="1"/>
              <a:t>pada</a:t>
            </a:r>
            <a:r>
              <a:rPr lang="en-US" sz="1500" b="1" u="sng" dirty="0"/>
              <a:t> </a:t>
            </a:r>
            <a:r>
              <a:rPr lang="en-US" sz="1500" b="1" u="sng" dirty="0" err="1"/>
              <a:t>kesesuaian</a:t>
            </a:r>
            <a:r>
              <a:rPr lang="en-US" sz="1500" b="1" u="sng" dirty="0"/>
              <a:t> </a:t>
            </a:r>
            <a:r>
              <a:rPr lang="en-US" sz="1500" b="1" u="sng" dirty="0" err="1"/>
              <a:t>produk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servis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kemampuan</a:t>
            </a:r>
            <a:r>
              <a:rPr lang="en-US" sz="1500" b="1" u="sng" dirty="0"/>
              <a:t> </a:t>
            </a:r>
            <a:r>
              <a:rPr lang="en-US" sz="1500" b="1" u="sng" dirty="0" err="1"/>
              <a:t>untuk</a:t>
            </a:r>
            <a:r>
              <a:rPr lang="en-US" sz="1500" b="1" u="sng" dirty="0"/>
              <a:t> </a:t>
            </a:r>
            <a:r>
              <a:rPr lang="en-US" sz="1500" b="1" u="sng" dirty="0" err="1"/>
              <a:t>meningkatkan</a:t>
            </a:r>
            <a:r>
              <a:rPr lang="en-US" sz="1500" b="1" u="sng" dirty="0"/>
              <a:t> </a:t>
            </a:r>
            <a:r>
              <a:rPr lang="en-US" sz="1500" b="1" u="sng" dirty="0" err="1"/>
              <a:t>kepuasan</a:t>
            </a:r>
            <a:r>
              <a:rPr lang="en-US" sz="1500" b="1" u="sng" dirty="0"/>
              <a:t> </a:t>
            </a:r>
            <a:r>
              <a:rPr lang="en-US" sz="1500" b="1" u="sng" dirty="0" err="1"/>
              <a:t>pelanggan</a:t>
            </a:r>
            <a:r>
              <a:rPr lang="en-US" sz="1500" b="1" u="sng" dirty="0"/>
              <a:t> </a:t>
            </a:r>
            <a:r>
              <a:rPr lang="en-US" sz="1500" b="1" u="sng" dirty="0" err="1"/>
              <a:t>di</a:t>
            </a:r>
            <a:r>
              <a:rPr lang="en-US" sz="1500" b="1" u="sng" dirty="0"/>
              <a:t> </a:t>
            </a:r>
            <a:r>
              <a:rPr lang="en-US" sz="1500" b="1" u="sng" dirty="0" err="1"/>
              <a:t>tetapkan</a:t>
            </a:r>
            <a:r>
              <a:rPr lang="en-US" sz="1500" b="1" u="sng" dirty="0"/>
              <a:t> </a:t>
            </a:r>
            <a:r>
              <a:rPr lang="en-US" sz="1500" b="1" u="sng" dirty="0" err="1"/>
              <a:t>dan</a:t>
            </a:r>
            <a:r>
              <a:rPr lang="en-US" sz="1500" b="1" u="sng" dirty="0"/>
              <a:t> </a:t>
            </a:r>
            <a:r>
              <a:rPr lang="en-US" sz="1500" b="1" u="sng" dirty="0" err="1"/>
              <a:t>di</a:t>
            </a:r>
            <a:r>
              <a:rPr lang="en-US" sz="1500" b="1" u="sng" dirty="0"/>
              <a:t> </a:t>
            </a:r>
            <a:r>
              <a:rPr lang="en-US" sz="1500" b="1" u="sng" dirty="0" err="1"/>
              <a:t>bahas</a:t>
            </a:r>
            <a:r>
              <a:rPr lang="en-US" sz="1500" b="1" u="sng" dirty="0"/>
              <a:t>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id-ID" sz="1500" dirty="0"/>
              <a:t>Fokus pada peningkatan kepuasan pelanggan dipertahankan</a:t>
            </a:r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1829058"/>
            <a:ext cx="2590800" cy="28623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Sejalan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mendukung</a:t>
            </a:r>
            <a:r>
              <a:rPr lang="en-US" sz="1500" dirty="0"/>
              <a:t> </a:t>
            </a:r>
            <a:r>
              <a:rPr lang="en-US" sz="1500" dirty="0" err="1"/>
              <a:t>arahan</a:t>
            </a:r>
            <a:r>
              <a:rPr lang="en-US" sz="1500" dirty="0"/>
              <a:t> </a:t>
            </a:r>
            <a:r>
              <a:rPr lang="en-US" sz="1500" dirty="0" err="1"/>
              <a:t>strategi</a:t>
            </a:r>
            <a:r>
              <a:rPr lang="en-US" sz="15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Kerangka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menetapkan</a:t>
            </a:r>
            <a:r>
              <a:rPr lang="en-US" sz="1500" dirty="0"/>
              <a:t> </a:t>
            </a:r>
            <a:r>
              <a:rPr lang="en-US" sz="1500" dirty="0" err="1"/>
              <a:t>sasaran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memenuhi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terus</a:t>
            </a:r>
            <a:r>
              <a:rPr lang="en-US" sz="1500" dirty="0"/>
              <a:t> </a:t>
            </a:r>
            <a:r>
              <a:rPr lang="en-US" sz="1500" dirty="0" err="1"/>
              <a:t>meningkatkan</a:t>
            </a:r>
            <a:r>
              <a:rPr lang="en-US" sz="1500" dirty="0"/>
              <a:t> SMM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95018" y="5509681"/>
            <a:ext cx="4624782" cy="1015663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dijaga</a:t>
            </a:r>
            <a:r>
              <a:rPr lang="en-US" sz="1500" dirty="0"/>
              <a:t> </a:t>
            </a:r>
            <a:r>
              <a:rPr lang="en-US" sz="1500" dirty="0" err="1"/>
              <a:t>sebagai</a:t>
            </a:r>
            <a:r>
              <a:rPr lang="en-US" sz="1500" dirty="0"/>
              <a:t> “</a:t>
            </a:r>
            <a:r>
              <a:rPr lang="en-US" sz="1500" dirty="0" err="1"/>
              <a:t>Informasi</a:t>
            </a:r>
            <a:r>
              <a:rPr lang="en-US" sz="1500" dirty="0"/>
              <a:t> yang </a:t>
            </a:r>
            <a:r>
              <a:rPr lang="en-US" sz="1500" dirty="0" err="1"/>
              <a:t>terdokumentasi</a:t>
            </a:r>
            <a:r>
              <a:rPr lang="en-US" sz="1500" dirty="0"/>
              <a:t>/ Documented Information”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Dikomunikasikan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dimengerti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diterapkan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830622"/>
            <a:ext cx="3657600" cy="30931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Menugaskan</a:t>
            </a:r>
            <a:r>
              <a:rPr lang="en-US" sz="1500" dirty="0"/>
              <a:t> </a:t>
            </a:r>
            <a:r>
              <a:rPr lang="en-US" sz="1500" dirty="0" err="1"/>
              <a:t>tanggung</a:t>
            </a:r>
            <a:r>
              <a:rPr lang="en-US" sz="1500" dirty="0"/>
              <a:t> </a:t>
            </a:r>
            <a:r>
              <a:rPr lang="en-US" sz="1500" dirty="0" err="1"/>
              <a:t>jawab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wewenang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 </a:t>
            </a:r>
            <a:r>
              <a:rPr lang="en-US" sz="1500" dirty="0" err="1"/>
              <a:t>Menjamin</a:t>
            </a:r>
            <a:r>
              <a:rPr lang="en-US" sz="1500" dirty="0"/>
              <a:t> SMM </a:t>
            </a:r>
            <a:r>
              <a:rPr lang="en-US" sz="1500" dirty="0" err="1"/>
              <a:t>sesuai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ISO 9001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</a:t>
            </a:r>
            <a:r>
              <a:rPr lang="en-US" sz="1500" dirty="0" err="1"/>
              <a:t>dapat</a:t>
            </a:r>
            <a:r>
              <a:rPr lang="en-US" sz="1500" dirty="0"/>
              <a:t> </a:t>
            </a:r>
            <a:r>
              <a:rPr lang="en-US" sz="1500" dirty="0" err="1"/>
              <a:t>menghasilkan</a:t>
            </a:r>
            <a:r>
              <a:rPr lang="en-US" sz="1500" dirty="0"/>
              <a:t> output yang </a:t>
            </a:r>
            <a:r>
              <a:rPr lang="en-US" sz="1500" dirty="0" err="1"/>
              <a:t>diharapkan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Melaporkan</a:t>
            </a:r>
            <a:r>
              <a:rPr lang="en-US" sz="1500" dirty="0"/>
              <a:t> </a:t>
            </a:r>
            <a:r>
              <a:rPr lang="en-US" sz="1500" dirty="0" err="1"/>
              <a:t>kinerja</a:t>
            </a:r>
            <a:r>
              <a:rPr lang="en-US" sz="1500" dirty="0"/>
              <a:t> SMM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peluang</a:t>
            </a:r>
            <a:r>
              <a:rPr lang="en-US" sz="1500" dirty="0"/>
              <a:t> improvement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adanya</a:t>
            </a:r>
            <a:r>
              <a:rPr lang="en-US" sz="1500" dirty="0"/>
              <a:t> </a:t>
            </a:r>
            <a:r>
              <a:rPr lang="en-US" sz="1500" dirty="0" err="1"/>
              <a:t>promosi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fokus</a:t>
            </a:r>
            <a:r>
              <a:rPr lang="en-US" sz="1500" dirty="0"/>
              <a:t> </a:t>
            </a:r>
            <a:r>
              <a:rPr lang="en-US" sz="1500" dirty="0" err="1"/>
              <a:t>kepada</a:t>
            </a:r>
            <a:r>
              <a:rPr lang="en-US" sz="1500" dirty="0"/>
              <a:t> Customer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integritas</a:t>
            </a:r>
            <a:r>
              <a:rPr lang="en-US" sz="1500" dirty="0"/>
              <a:t> </a:t>
            </a:r>
            <a:r>
              <a:rPr lang="en-US" sz="1500" dirty="0" err="1"/>
              <a:t>sistem</a:t>
            </a:r>
            <a:r>
              <a:rPr lang="en-US" sz="1500" dirty="0"/>
              <a:t> </a:t>
            </a:r>
            <a:r>
              <a:rPr lang="en-US" sz="1500" dirty="0" err="1"/>
              <a:t>terjaga</a:t>
            </a:r>
            <a:r>
              <a:rPr lang="en-US" sz="1500" dirty="0"/>
              <a:t> </a:t>
            </a:r>
            <a:r>
              <a:rPr lang="en-US" sz="1500" dirty="0" err="1"/>
              <a:t>ketika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SMM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rencanakan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diimplementasikan</a:t>
            </a:r>
            <a:r>
              <a:rPr lang="en-US" sz="15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05128" y="5550331"/>
            <a:ext cx="365760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wewenang</a:t>
            </a:r>
            <a:r>
              <a:rPr lang="en-US" sz="1600" dirty="0"/>
              <a:t> </a:t>
            </a:r>
            <a:r>
              <a:rPr lang="en-US" sz="1600" dirty="0" err="1"/>
              <a:t>ditetapkan</a:t>
            </a:r>
            <a:r>
              <a:rPr lang="en-US" sz="1600" dirty="0"/>
              <a:t>,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dipahami</a:t>
            </a:r>
            <a:r>
              <a:rPr lang="en-US" sz="1600" dirty="0"/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343400" y="4751573"/>
            <a:ext cx="533400" cy="333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617296" y="5013176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4" y="-28100"/>
            <a:ext cx="1660230" cy="12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2054" y="1219199"/>
            <a:ext cx="3180746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Customer Focus  5.1.2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1212518"/>
            <a:ext cx="2590800" cy="5847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Menetapkan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 5.2.1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1209974"/>
            <a:ext cx="3657600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Peran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Tanggung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Jawab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Wewenang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Organisasi</a:t>
            </a:r>
            <a:r>
              <a:rPr lang="en-US" sz="1600" dirty="0">
                <a:solidFill>
                  <a:schemeClr val="bg1"/>
                </a:solidFill>
              </a:rPr>
              <a:t> 5.3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5019" y="5122090"/>
            <a:ext cx="4624782" cy="33855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Komunikasikan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mutu</a:t>
            </a:r>
            <a:r>
              <a:rPr lang="en-US" sz="1600" dirty="0">
                <a:solidFill>
                  <a:schemeClr val="bg1"/>
                </a:solidFill>
              </a:rPr>
              <a:t> 5.2.1.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097777-0843-4CBC-9CD4-DC960F45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GR\AppData\Roaming\PixelMetrics\CaptureWiz\Temp\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2" y="-108276"/>
            <a:ext cx="9912242" cy="696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6242" y="-108276"/>
            <a:ext cx="5967354" cy="696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227592" y="3892803"/>
            <a:ext cx="5410741" cy="1584176"/>
          </a:xfrm>
        </p:spPr>
        <p:txBody>
          <a:bodyPr/>
          <a:lstStyle/>
          <a:p>
            <a:pPr marL="346075" indent="-346075" algn="just">
              <a:buFont typeface="+mj-lt"/>
              <a:buAutoNum type="arabicPeriod" startAt="2"/>
            </a:pP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Planning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untuk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menjadi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lebih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  <a:sym typeface="Wingdings" pitchFamily="2" charset="2"/>
              </a:rPr>
              <a:t>baik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(6.2)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Menetapkan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Sasaran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pada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fungsi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tingkatan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dan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proses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terkait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Membuat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Program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Kerja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untuk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mencapai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Sasaran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06721" y="831491"/>
            <a:ext cx="34678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PLANNING</a:t>
            </a:r>
            <a:endParaRPr lang="en-US" sz="720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-30313" y="548680"/>
            <a:ext cx="226443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8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6.1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27593" y="2636912"/>
            <a:ext cx="5410741" cy="113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>
              <a:buFont typeface="+mj-lt"/>
              <a:buAutoNum type="arabicPeriod"/>
            </a:pPr>
            <a:r>
              <a:rPr lang="en-US" sz="2000" b="1" u="sng" dirty="0">
                <a:solidFill>
                  <a:schemeClr val="bg1"/>
                </a:solidFill>
              </a:rPr>
              <a:t>Planning </a:t>
            </a:r>
            <a:r>
              <a:rPr lang="en-US" sz="2000" b="1" u="sng" dirty="0" err="1">
                <a:solidFill>
                  <a:schemeClr val="bg1"/>
                </a:solidFill>
              </a:rPr>
              <a:t>untuk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mengatasi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resiko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dan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peluang</a:t>
            </a:r>
            <a:r>
              <a:rPr lang="en-US" sz="2000" b="1" u="sng" dirty="0">
                <a:solidFill>
                  <a:schemeClr val="bg1"/>
                </a:solidFill>
              </a:rPr>
              <a:t>. </a:t>
            </a:r>
            <a:r>
              <a:rPr lang="en-US" sz="2000" b="1" u="sng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346075" indent="-346075" algn="just">
              <a:buFont typeface="Arial" charset="0"/>
              <a:buNone/>
            </a:pP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	Goals :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Membuat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Sistem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Manajemen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Mutu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berbasis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pencegahan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(6.1)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2F6E-71E0-42FF-BFDD-A1B42333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185" y="118709"/>
            <a:ext cx="8229600" cy="1055077"/>
          </a:xfrm>
        </p:spPr>
        <p:txBody>
          <a:bodyPr>
            <a:normAutofit/>
          </a:bodyPr>
          <a:lstStyle/>
          <a:p>
            <a:r>
              <a:rPr lang="en-US" sz="2954" u="sng" dirty="0"/>
              <a:t>Why Preventive ? Why Risk Management ?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77870" y="3857639"/>
            <a:ext cx="5613889" cy="65942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4394688" y="4265022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Masalah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7348903" y="3725760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62" dirty="0" err="1">
                <a:latin typeface="Berlin Sans FB" pitchFamily="34" charset="0"/>
              </a:rPr>
              <a:t>Waktu</a:t>
            </a:r>
            <a:r>
              <a:rPr lang="en-US" sz="1662" dirty="0">
                <a:latin typeface="Berlin Sans FB" pitchFamily="34" charset="0"/>
              </a:rPr>
              <a:t> </a:t>
            </a: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974985" y="3368923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Corrective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667005" y="3368923"/>
            <a:ext cx="237392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Preventive Action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393160" y="2708920"/>
            <a:ext cx="2592287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Analisa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776536" y="2638334"/>
            <a:ext cx="2808312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Identifikasi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“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” 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dan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mengembangkan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sistem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mencegah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terjadinya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b="1" i="1" dirty="0" err="1">
                <a:solidFill>
                  <a:srgbClr val="000000"/>
                </a:solidFill>
                <a:latin typeface="Tahoma" pitchFamily="34" charset="0"/>
              </a:rPr>
              <a:t>masalah</a:t>
            </a:r>
            <a:r>
              <a:rPr lang="en-US" sz="1292" b="1" i="1" dirty="0">
                <a:solidFill>
                  <a:srgbClr val="000000"/>
                </a:solidFill>
                <a:latin typeface="Tahoma" pitchFamily="34" charset="0"/>
              </a:rPr>
              <a:t>   </a:t>
            </a: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85851" y="5325954"/>
            <a:ext cx="1846385" cy="3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718288" y="3869362"/>
            <a:ext cx="14654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792170" y="4265022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“Potensi” </a:t>
            </a:r>
            <a:r>
              <a:rPr lang="en-US" sz="1662" dirty="0" err="1">
                <a:latin typeface="Berlin Sans FB" pitchFamily="34" charset="0"/>
              </a:rPr>
              <a:t>Masalah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535116" y="4675324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365739" y="5320098"/>
            <a:ext cx="2505808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Risk </a:t>
            </a: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FMEA, HIRADC, IAD, Budgeting, marketing research/ statisti</a:t>
            </a:r>
            <a:r>
              <a:rPr lang="en-US" sz="1292" dirty="0">
                <a:solidFill>
                  <a:srgbClr val="000000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4645270" y="4660670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512402" y="4067921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646002" y="4132398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 descr="C:\Users\Agus Wahyudi\Pictures\3D man\sol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4115533"/>
            <a:ext cx="2127738" cy="1828800"/>
          </a:xfrm>
          <a:prstGeom prst="rect">
            <a:avLst/>
          </a:prstGeom>
          <a:noFill/>
        </p:spPr>
      </p:pic>
      <p:sp>
        <p:nvSpPr>
          <p:cNvPr id="27" name="Curved Right Arrow 26"/>
          <p:cNvSpPr/>
          <p:nvPr/>
        </p:nvSpPr>
        <p:spPr>
          <a:xfrm rot="5400000">
            <a:off x="4724400" y="1839061"/>
            <a:ext cx="422030" cy="2778369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938" y="1085130"/>
            <a:ext cx="8510954" cy="603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2" dirty="0" err="1"/>
              <a:t>Tindakan</a:t>
            </a:r>
            <a:r>
              <a:rPr lang="en-US" sz="1662" dirty="0"/>
              <a:t> </a:t>
            </a:r>
            <a:r>
              <a:rPr lang="en-US" sz="1662" dirty="0" err="1"/>
              <a:t>Perbaikan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terlambat</a:t>
            </a:r>
            <a:r>
              <a:rPr lang="en-US" sz="1662" dirty="0"/>
              <a:t>  </a:t>
            </a:r>
          </a:p>
          <a:p>
            <a:r>
              <a:rPr lang="en-US" sz="1662" dirty="0" err="1"/>
              <a:t>Masalah</a:t>
            </a:r>
            <a:r>
              <a:rPr lang="en-US" sz="1662" dirty="0"/>
              <a:t> </a:t>
            </a:r>
            <a:r>
              <a:rPr lang="en-US" sz="1662" dirty="0" err="1"/>
              <a:t>sudah</a:t>
            </a:r>
            <a:r>
              <a:rPr lang="en-US" sz="1662" dirty="0"/>
              <a:t> </a:t>
            </a:r>
            <a:r>
              <a:rPr lang="en-US" sz="1662" dirty="0" err="1"/>
              <a:t>terjadi</a:t>
            </a:r>
            <a:r>
              <a:rPr lang="en-US" sz="1662" dirty="0"/>
              <a:t> </a:t>
            </a:r>
            <a:r>
              <a:rPr lang="en-US" sz="1662" dirty="0">
                <a:sym typeface="Wingdings" pitchFamily="2" charset="2"/>
              </a:rPr>
              <a:t>  </a:t>
            </a:r>
            <a:r>
              <a:rPr lang="en-US" sz="1662" u="sng" dirty="0" err="1">
                <a:sym typeface="Wingdings" pitchFamily="2" charset="2"/>
              </a:rPr>
              <a:t>Ilmu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berkembang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ke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arah</a:t>
            </a:r>
            <a:r>
              <a:rPr lang="en-US" sz="1662" u="sng" dirty="0">
                <a:sym typeface="Wingdings" pitchFamily="2" charset="2"/>
              </a:rPr>
              <a:t> </a:t>
            </a:r>
            <a:r>
              <a:rPr lang="en-US" sz="1662" u="sng" dirty="0" err="1">
                <a:sym typeface="Wingdings" pitchFamily="2" charset="2"/>
              </a:rPr>
              <a:t>Pencegahan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mencegah</a:t>
            </a:r>
            <a:r>
              <a:rPr lang="en-US" sz="1662" dirty="0">
                <a:sym typeface="Wingdings" pitchFamily="2" charset="2"/>
              </a:rPr>
              <a:t> </a:t>
            </a:r>
            <a:r>
              <a:rPr lang="en-US" sz="1662" dirty="0" err="1">
                <a:sym typeface="Wingdings" pitchFamily="2" charset="2"/>
              </a:rPr>
              <a:t>masalah</a:t>
            </a:r>
            <a:r>
              <a:rPr lang="en-US" sz="1662" dirty="0">
                <a:sym typeface="Wingdings" pitchFamily="2" charset="2"/>
              </a:rPr>
              <a:t> </a:t>
            </a:r>
            <a:endParaRPr lang="en-US" sz="1662" dirty="0"/>
          </a:p>
        </p:txBody>
      </p:sp>
      <p:sp>
        <p:nvSpPr>
          <p:cNvPr id="29" name="TextBox 28"/>
          <p:cNvSpPr txBox="1"/>
          <p:nvPr/>
        </p:nvSpPr>
        <p:spPr>
          <a:xfrm>
            <a:off x="2518664" y="2075723"/>
            <a:ext cx="5365379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77" b="1" u="sng" dirty="0" err="1"/>
              <a:t>Tindakan</a:t>
            </a:r>
            <a:r>
              <a:rPr lang="en-US" sz="1477" b="1" u="sng" dirty="0"/>
              <a:t> </a:t>
            </a:r>
            <a:r>
              <a:rPr lang="en-US" sz="1477" b="1" u="sng" dirty="0" err="1"/>
              <a:t>setelah</a:t>
            </a:r>
            <a:r>
              <a:rPr lang="en-US" sz="1477" b="1" u="sng" dirty="0"/>
              <a:t> </a:t>
            </a:r>
            <a:r>
              <a:rPr lang="en-US" sz="1477" b="1" dirty="0" err="1"/>
              <a:t>kejadian</a:t>
            </a:r>
            <a:r>
              <a:rPr lang="en-US" sz="1477" b="1" u="sng" dirty="0"/>
              <a:t> </a:t>
            </a:r>
            <a:r>
              <a:rPr lang="en-US" sz="1477" b="1" dirty="0">
                <a:sym typeface="Wingdings" pitchFamily="2" charset="2"/>
              </a:rPr>
              <a:t> </a:t>
            </a:r>
            <a:r>
              <a:rPr lang="en-US" sz="1477" b="1" u="sng" dirty="0" err="1">
                <a:sym typeface="Wingdings" pitchFamily="2" charset="2"/>
              </a:rPr>
              <a:t>Tindakan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u="sng" dirty="0" err="1">
                <a:sym typeface="Wingdings" pitchFamily="2" charset="2"/>
              </a:rPr>
              <a:t>Sebelum</a:t>
            </a:r>
            <a:r>
              <a:rPr lang="en-US" sz="1477" b="1" u="sng" dirty="0">
                <a:sym typeface="Wingdings" pitchFamily="2" charset="2"/>
              </a:rPr>
              <a:t> </a:t>
            </a:r>
            <a:r>
              <a:rPr lang="en-US" sz="1477" b="1" dirty="0" err="1"/>
              <a:t>kejadian</a:t>
            </a:r>
            <a:r>
              <a:rPr lang="en-US" sz="1477" b="1" dirty="0"/>
              <a:t>  </a:t>
            </a:r>
          </a:p>
        </p:txBody>
      </p:sp>
      <p:pic>
        <p:nvPicPr>
          <p:cNvPr id="30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5867" y="5890847"/>
            <a:ext cx="1602627" cy="48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990C8D4-B820-4DBA-95A5-59264448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55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-85618"/>
            <a:ext cx="8915400" cy="1143000"/>
          </a:xfrm>
        </p:spPr>
        <p:txBody>
          <a:bodyPr>
            <a:normAutofit/>
          </a:bodyPr>
          <a:lstStyle/>
          <a:p>
            <a:r>
              <a:rPr lang="en-US" sz="3600" u="sng" dirty="0"/>
              <a:t>T</a:t>
            </a:r>
            <a:r>
              <a:rPr lang="id-ID" sz="3600" u="sng" dirty="0"/>
              <a:t>indakan untuk mengatasi </a:t>
            </a:r>
            <a:r>
              <a:rPr lang="en-US" sz="3600" u="sng" dirty="0"/>
              <a:t>Re</a:t>
            </a:r>
            <a:r>
              <a:rPr lang="id-ID" sz="3600" u="sng" dirty="0"/>
              <a:t>siko dan </a:t>
            </a:r>
            <a:r>
              <a:rPr lang="en-US" sz="3600" u="sng" dirty="0"/>
              <a:t>P</a:t>
            </a:r>
            <a:r>
              <a:rPr lang="id-ID" sz="3600" u="sng" dirty="0"/>
              <a:t>eluang</a:t>
            </a:r>
            <a:endParaRPr lang="en-US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52600" y="1268760"/>
            <a:ext cx="899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Memahami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situasi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saat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2">
                    <a:lumMod val="50000"/>
                  </a:schemeClr>
                </a:solidFill>
              </a:rPr>
              <a:t>merencanakan</a:t>
            </a:r>
            <a:r>
              <a:rPr lang="en-US" sz="1600" b="1" u="sng" dirty="0">
                <a:solidFill>
                  <a:schemeClr val="accent2">
                    <a:lumMod val="50000"/>
                  </a:schemeClr>
                </a:solidFill>
              </a:rPr>
              <a:t> SMM 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Organisasi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keterkaitannya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(4.1)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Persyaratan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harapan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Pelanggan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pihak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terkait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lainnya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9189" y="2171765"/>
            <a:ext cx="77139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Mempertimbangkan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yang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perlu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ditujukan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1">
                    <a:lumMod val="50000"/>
                  </a:schemeClr>
                </a:solidFill>
              </a:rPr>
              <a:t>untuk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  (6.1.1) *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Memberi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jaminan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bahwa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SMM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diinginkan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Meningkatkan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Mencegah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mengurangi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dampak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diharapkan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Mencapai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peningkatan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4610" y="3614247"/>
            <a:ext cx="68609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Menetapkan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resiko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3">
                    <a:lumMod val="50000"/>
                  </a:schemeClr>
                </a:solidFill>
              </a:rPr>
              <a:t>peluang</a:t>
            </a:r>
            <a:r>
              <a:rPr lang="en-US" sz="1600" b="1" u="sng" dirty="0">
                <a:solidFill>
                  <a:schemeClr val="accent3">
                    <a:lumMod val="50000"/>
                  </a:schemeClr>
                </a:solidFill>
              </a:rPr>
              <a:t>  (6.1.2.a) *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Tindakan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diambil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proporsional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potensi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dampaknya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terhadap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kesesuaian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produk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jasa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291" y="4755342"/>
            <a:ext cx="683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Tindakan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diambil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diintegrasikan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diterapkan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kedalam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proses </a:t>
            </a:r>
            <a:r>
              <a:rPr lang="en-US" sz="1600" b="1" u="sng" dirty="0" err="1">
                <a:solidFill>
                  <a:schemeClr val="accent6">
                    <a:lumMod val="50000"/>
                  </a:schemeClr>
                </a:solidFill>
              </a:rPr>
              <a:t>pada</a:t>
            </a:r>
            <a:r>
              <a:rPr lang="en-US" sz="1600" b="1" u="sng" dirty="0">
                <a:solidFill>
                  <a:schemeClr val="accent6">
                    <a:lumMod val="50000"/>
                  </a:schemeClr>
                </a:solidFill>
              </a:rPr>
              <a:t> SMM  (6.1.2.b)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17" y="576287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efektifitas</a:t>
            </a:r>
            <a:r>
              <a:rPr lang="en-US" b="1" u="sng" dirty="0"/>
              <a:t> (6.1.2.b)</a:t>
            </a:r>
          </a:p>
        </p:txBody>
      </p:sp>
      <p:sp>
        <p:nvSpPr>
          <p:cNvPr id="49" name="Bent Arrow 48"/>
          <p:cNvSpPr/>
          <p:nvPr/>
        </p:nvSpPr>
        <p:spPr>
          <a:xfrm rot="5400000">
            <a:off x="100236" y="1282472"/>
            <a:ext cx="1008112" cy="1208584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532284" y="1959439"/>
            <a:ext cx="1008112" cy="2072680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820316" y="2791609"/>
            <a:ext cx="1008112" cy="264874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1079483" y="3655502"/>
            <a:ext cx="1008112" cy="3167079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-1" y="5743098"/>
            <a:ext cx="3588470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5FE832-697B-48C8-8DC5-5807669C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9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79" y="31046"/>
            <a:ext cx="8915400" cy="914402"/>
          </a:xfrm>
        </p:spPr>
        <p:txBody>
          <a:bodyPr>
            <a:normAutofit/>
          </a:bodyPr>
          <a:lstStyle/>
          <a:p>
            <a:r>
              <a:rPr lang="en-US" sz="3600" u="sng" dirty="0"/>
              <a:t>T</a:t>
            </a:r>
            <a:r>
              <a:rPr lang="id-ID" sz="3600" u="sng" dirty="0"/>
              <a:t>indakan untuk mengatasi </a:t>
            </a:r>
            <a:r>
              <a:rPr lang="en-US" sz="3600" u="sng" dirty="0"/>
              <a:t>Re</a:t>
            </a:r>
            <a:r>
              <a:rPr lang="id-ID" sz="3600" u="sng" dirty="0"/>
              <a:t>siko dan </a:t>
            </a:r>
            <a:r>
              <a:rPr lang="en-US" sz="3600" u="sng" dirty="0"/>
              <a:t>P</a:t>
            </a:r>
            <a:r>
              <a:rPr lang="id-ID" sz="3600" u="sng" dirty="0"/>
              <a:t>eluang</a:t>
            </a:r>
            <a:endParaRPr lang="en-US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46894" y="1072089"/>
            <a:ext cx="85026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Memahami</a:t>
            </a:r>
            <a:r>
              <a:rPr lang="en-US" b="1" u="sng" dirty="0"/>
              <a:t> </a:t>
            </a:r>
            <a:r>
              <a:rPr lang="en-US" b="1" u="sng" dirty="0" err="1"/>
              <a:t>situasi</a:t>
            </a:r>
            <a:r>
              <a:rPr lang="en-US" b="1" u="sng" dirty="0"/>
              <a:t> </a:t>
            </a:r>
            <a:r>
              <a:rPr lang="en-US" b="1" u="sng" dirty="0" err="1"/>
              <a:t>saat</a:t>
            </a:r>
            <a:r>
              <a:rPr lang="en-US" b="1" u="sng" dirty="0"/>
              <a:t> </a:t>
            </a:r>
            <a:r>
              <a:rPr lang="en-US" b="1" u="sng" dirty="0" err="1"/>
              <a:t>merencanakan</a:t>
            </a:r>
            <a:r>
              <a:rPr lang="en-US" b="1" u="sng" dirty="0"/>
              <a:t> SMM *</a:t>
            </a:r>
          </a:p>
          <a:p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tata</a:t>
            </a:r>
            <a:r>
              <a:rPr lang="en-US" sz="1600" dirty="0"/>
              <a:t> </a:t>
            </a:r>
            <a:r>
              <a:rPr lang="en-US" sz="1600" dirty="0" err="1"/>
              <a:t>ruang</a:t>
            </a:r>
            <a:r>
              <a:rPr lang="en-US" sz="1600" dirty="0"/>
              <a:t> , </a:t>
            </a:r>
            <a:r>
              <a:rPr lang="en-US" sz="1600" dirty="0" err="1"/>
              <a:t>pemerintah</a:t>
            </a:r>
            <a:r>
              <a:rPr lang="en-US" sz="1600" dirty="0"/>
              <a:t>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tegas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penerapan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6894" y="1859666"/>
            <a:ext cx="78794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Mempertimbangkan</a:t>
            </a:r>
            <a:r>
              <a:rPr lang="en-US" b="1" u="sng" dirty="0"/>
              <a:t> </a:t>
            </a:r>
            <a:r>
              <a:rPr lang="en-US" b="1" u="sng" dirty="0" err="1"/>
              <a:t>Resiko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Peluang</a:t>
            </a:r>
            <a:r>
              <a:rPr lang="en-US" b="1" u="sng" dirty="0"/>
              <a:t> *</a:t>
            </a:r>
          </a:p>
          <a:p>
            <a:pPr marL="690563" lvl="1" indent="-180975">
              <a:buFont typeface="Arial" pitchFamily="34" charset="0"/>
              <a:buChar char="•"/>
            </a:pPr>
            <a:r>
              <a:rPr lang="en-US" sz="1600" dirty="0" err="1"/>
              <a:t>Ijin</a:t>
            </a:r>
            <a:r>
              <a:rPr lang="en-US" sz="1600" dirty="0"/>
              <a:t> </a:t>
            </a:r>
            <a:r>
              <a:rPr lang="en-US" sz="1600" dirty="0" err="1"/>
              <a:t>ditolak</a:t>
            </a:r>
            <a:endParaRPr lang="en-US" sz="1600" dirty="0"/>
          </a:p>
          <a:p>
            <a:pPr marL="690563" lvl="1" indent="-180975">
              <a:buFont typeface="Arial" pitchFamily="34" charset="0"/>
              <a:buChar char="•"/>
            </a:pP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ijin</a:t>
            </a:r>
            <a:r>
              <a:rPr lang="en-US" sz="1600" dirty="0"/>
              <a:t> </a:t>
            </a:r>
            <a:r>
              <a:rPr lang="en-US" sz="1600" dirty="0" err="1"/>
              <a:t>lolos</a:t>
            </a:r>
            <a:r>
              <a:rPr lang="en-US" sz="1600" dirty="0"/>
              <a:t> </a:t>
            </a:r>
            <a:r>
              <a:rPr lang="en-US" sz="1600" dirty="0" err="1"/>
              <a:t>pemeriksaan</a:t>
            </a:r>
            <a:r>
              <a:rPr lang="en-US" sz="1600" dirty="0"/>
              <a:t>, </a:t>
            </a:r>
            <a:r>
              <a:rPr lang="en-US" sz="1600" dirty="0" err="1"/>
              <a:t>pembongkaran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pemeriksanaan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petugas</a:t>
            </a:r>
            <a:endParaRPr lang="en-US" sz="1600" dirty="0"/>
          </a:p>
          <a:p>
            <a:pPr marL="233363" indent="-180975"/>
            <a:r>
              <a:rPr lang="en-US" sz="1600" dirty="0" err="1"/>
              <a:t>Akibatnya</a:t>
            </a:r>
            <a:r>
              <a:rPr lang="en-US" sz="1600" dirty="0"/>
              <a:t> </a:t>
            </a:r>
            <a:r>
              <a:rPr lang="en-US" sz="1600" dirty="0" err="1"/>
              <a:t>kerugian</a:t>
            </a:r>
            <a:r>
              <a:rPr lang="en-US" sz="1600" dirty="0"/>
              <a:t>, project </a:t>
            </a:r>
            <a:r>
              <a:rPr lang="en-US" sz="1600" dirty="0" err="1"/>
              <a:t>mundur</a:t>
            </a:r>
            <a:r>
              <a:rPr lang="en-US" sz="1600" dirty="0"/>
              <a:t> </a:t>
            </a:r>
            <a:r>
              <a:rPr lang="en-US" sz="1600" dirty="0" err="1"/>
              <a:t>efek</a:t>
            </a:r>
            <a:r>
              <a:rPr lang="en-US" sz="1600" dirty="0"/>
              <a:t> </a:t>
            </a:r>
            <a:r>
              <a:rPr lang="en-US" sz="1600" dirty="0" err="1"/>
              <a:t>terburuk</a:t>
            </a:r>
            <a:r>
              <a:rPr lang="en-US" sz="1600" dirty="0"/>
              <a:t> </a:t>
            </a:r>
            <a:r>
              <a:rPr lang="en-US" sz="1600" dirty="0" err="1"/>
              <a:t>bangunan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boleh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382374" y="3189244"/>
            <a:ext cx="73366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Menetapkan</a:t>
            </a:r>
            <a:r>
              <a:rPr lang="en-US" b="1" u="sng" dirty="0"/>
              <a:t> </a:t>
            </a:r>
            <a:r>
              <a:rPr lang="en-US" b="1" u="sng" dirty="0" err="1"/>
              <a:t>tindakan</a:t>
            </a:r>
            <a:r>
              <a:rPr lang="en-US" b="1" u="sng" dirty="0"/>
              <a:t> </a:t>
            </a:r>
            <a:r>
              <a:rPr lang="en-US" b="1" u="sng" dirty="0" err="1"/>
              <a:t>terhadap</a:t>
            </a:r>
            <a:r>
              <a:rPr lang="en-US" b="1" u="sng" dirty="0"/>
              <a:t> </a:t>
            </a:r>
            <a:r>
              <a:rPr lang="en-US" b="1" u="sng" dirty="0" err="1"/>
              <a:t>resiko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peluang</a:t>
            </a:r>
            <a:r>
              <a:rPr lang="en-US" b="1" u="sng" dirty="0"/>
              <a:t> *</a:t>
            </a:r>
          </a:p>
          <a:p>
            <a:r>
              <a:rPr lang="en-US" sz="1600" dirty="0" err="1"/>
              <a:t>Periksa</a:t>
            </a:r>
            <a:r>
              <a:rPr lang="en-US" sz="1600" dirty="0"/>
              <a:t> </a:t>
            </a:r>
            <a:r>
              <a:rPr lang="en-US" sz="1600" dirty="0" err="1"/>
              <a:t>kesesuaian</a:t>
            </a:r>
            <a:r>
              <a:rPr lang="en-US" sz="1600" dirty="0"/>
              <a:t> design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(</a:t>
            </a:r>
            <a:r>
              <a:rPr lang="en-US" sz="1600" dirty="0" err="1"/>
              <a:t>misalnya</a:t>
            </a:r>
            <a:r>
              <a:rPr lang="en-US" sz="1600" dirty="0"/>
              <a:t> </a:t>
            </a:r>
            <a:r>
              <a:rPr lang="en-US" sz="1600" dirty="0" err="1"/>
              <a:t>tata</a:t>
            </a:r>
            <a:r>
              <a:rPr lang="en-US" sz="1600" dirty="0"/>
              <a:t> </a:t>
            </a:r>
            <a:r>
              <a:rPr lang="en-US" sz="1600" dirty="0" err="1"/>
              <a:t>ruang</a:t>
            </a:r>
            <a:r>
              <a:rPr lang="en-US" sz="16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555" y="3959583"/>
            <a:ext cx="76393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Tindakan</a:t>
            </a:r>
            <a:r>
              <a:rPr lang="en-US" b="1" u="sng" dirty="0"/>
              <a:t> yang </a:t>
            </a:r>
            <a:r>
              <a:rPr lang="en-US" b="1" u="sng" dirty="0" err="1"/>
              <a:t>diambil</a:t>
            </a:r>
            <a:r>
              <a:rPr lang="en-US" b="1" u="sng" dirty="0"/>
              <a:t> </a:t>
            </a:r>
            <a:r>
              <a:rPr lang="en-US" b="1" u="sng" dirty="0" err="1"/>
              <a:t>diintegrasikan</a:t>
            </a:r>
            <a:r>
              <a:rPr lang="en-US" b="1" u="sng" dirty="0"/>
              <a:t> </a:t>
            </a:r>
            <a:r>
              <a:rPr lang="en-US" b="1" u="sng" dirty="0" err="1"/>
              <a:t>dan</a:t>
            </a:r>
            <a:r>
              <a:rPr lang="en-US" b="1" u="sng" dirty="0"/>
              <a:t> </a:t>
            </a:r>
            <a:r>
              <a:rPr lang="en-US" b="1" u="sng" dirty="0" err="1"/>
              <a:t>diterapkan</a:t>
            </a:r>
            <a:r>
              <a:rPr lang="en-US" b="1" u="sng" dirty="0"/>
              <a:t> </a:t>
            </a:r>
            <a:r>
              <a:rPr lang="en-US" b="1" u="sng" dirty="0" err="1"/>
              <a:t>kedalam</a:t>
            </a:r>
            <a:r>
              <a:rPr lang="en-US" b="1" u="sng" dirty="0"/>
              <a:t> proses </a:t>
            </a:r>
            <a:r>
              <a:rPr lang="en-US" b="1" u="sng" dirty="0" err="1"/>
              <a:t>pada</a:t>
            </a:r>
            <a:r>
              <a:rPr lang="en-US" b="1" u="sng" dirty="0"/>
              <a:t> SMM * </a:t>
            </a:r>
          </a:p>
          <a:p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design. </a:t>
            </a:r>
          </a:p>
          <a:p>
            <a:pPr marL="233363" indent="-115888">
              <a:buFont typeface="Arial" pitchFamily="34" charset="0"/>
              <a:buChar char="•"/>
            </a:pPr>
            <a:r>
              <a:rPr lang="en-US" sz="1600" dirty="0"/>
              <a:t>Input </a:t>
            </a:r>
            <a:r>
              <a:rPr lang="en-US" sz="1600" dirty="0" err="1"/>
              <a:t>desain</a:t>
            </a:r>
            <a:r>
              <a:rPr lang="en-US" sz="1600" dirty="0"/>
              <a:t> :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endParaRPr lang="en-US" sz="1600" dirty="0"/>
          </a:p>
          <a:p>
            <a:pPr marL="233363" indent="-115888">
              <a:buFont typeface="Arial" pitchFamily="34" charset="0"/>
              <a:buChar char="•"/>
            </a:pPr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review </a:t>
            </a:r>
            <a:r>
              <a:rPr lang="en-US" sz="1600" dirty="0" err="1"/>
              <a:t>kesesuaian</a:t>
            </a:r>
            <a:r>
              <a:rPr lang="en-US" sz="1600" dirty="0"/>
              <a:t> design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endParaRPr lang="en-US" sz="1600" dirty="0"/>
          </a:p>
          <a:p>
            <a:pPr marL="233363" indent="-115888">
              <a:buFont typeface="Arial" pitchFamily="34" charset="0"/>
              <a:buChar char="•"/>
            </a:pPr>
            <a:r>
              <a:rPr lang="en-US" sz="1600" dirty="0" err="1"/>
              <a:t>Didalam</a:t>
            </a:r>
            <a:r>
              <a:rPr lang="en-US" sz="1600" dirty="0"/>
              <a:t> </a:t>
            </a:r>
            <a:r>
              <a:rPr lang="en-US" sz="1600" dirty="0" err="1"/>
              <a:t>kontrak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desainer</a:t>
            </a:r>
            <a:r>
              <a:rPr lang="en-US" sz="1600" dirty="0"/>
              <a:t> : 100% </a:t>
            </a:r>
            <a:r>
              <a:rPr lang="en-US" sz="1600" dirty="0" err="1"/>
              <a:t>mengikuti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894" y="5626048"/>
            <a:ext cx="77800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Evaluasi</a:t>
            </a:r>
            <a:r>
              <a:rPr lang="en-US" b="1" u="sng" dirty="0"/>
              <a:t> </a:t>
            </a:r>
            <a:r>
              <a:rPr lang="en-US" b="1" u="sng" dirty="0" err="1"/>
              <a:t>efektifitasnya</a:t>
            </a:r>
            <a:r>
              <a:rPr lang="en-US" b="1" u="sng" dirty="0"/>
              <a:t> *</a:t>
            </a:r>
          </a:p>
          <a:p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ijin</a:t>
            </a:r>
            <a:r>
              <a:rPr lang="en-US" sz="1600" dirty="0"/>
              <a:t> yang </a:t>
            </a:r>
            <a:r>
              <a:rPr lang="en-US" sz="1600" dirty="0" err="1"/>
              <a:t>ditolak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pembongkaran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design </a:t>
            </a:r>
            <a:r>
              <a:rPr lang="en-US" sz="1600" dirty="0" err="1"/>
              <a:t>melanggar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-635764" y="620688"/>
            <a:ext cx="1823499" cy="1533300"/>
            <a:chOff x="-635764" y="620688"/>
            <a:chExt cx="1823499" cy="1533300"/>
          </a:xfrm>
        </p:grpSpPr>
        <p:sp>
          <p:nvSpPr>
            <p:cNvPr id="3" name="Block Arc 2"/>
            <p:cNvSpPr/>
            <p:nvPr/>
          </p:nvSpPr>
          <p:spPr>
            <a:xfrm rot="5400000">
              <a:off x="-636120" y="621044"/>
              <a:ext cx="1260128" cy="1259416"/>
            </a:xfrm>
            <a:prstGeom prst="blockArc">
              <a:avLst>
                <a:gd name="adj1" fmla="val 10800000"/>
                <a:gd name="adj2" fmla="val 21595782"/>
                <a:gd name="adj3" fmla="val 1974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Bent Arrow 26"/>
            <p:cNvSpPr/>
            <p:nvPr/>
          </p:nvSpPr>
          <p:spPr>
            <a:xfrm rot="5400000">
              <a:off x="79387" y="1045640"/>
              <a:ext cx="1008112" cy="1208584"/>
            </a:xfrm>
            <a:prstGeom prst="ben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626896" y="2696660"/>
            <a:ext cx="1812803" cy="1512168"/>
            <a:chOff x="-626896" y="2696660"/>
            <a:chExt cx="1812803" cy="1512168"/>
          </a:xfrm>
        </p:grpSpPr>
        <p:sp>
          <p:nvSpPr>
            <p:cNvPr id="22" name="Block Arc 21"/>
            <p:cNvSpPr/>
            <p:nvPr/>
          </p:nvSpPr>
          <p:spPr>
            <a:xfrm rot="5400000">
              <a:off x="-651390" y="2721154"/>
              <a:ext cx="1308403" cy="1259416"/>
            </a:xfrm>
            <a:prstGeom prst="blockArc">
              <a:avLst>
                <a:gd name="adj1" fmla="val 10717167"/>
                <a:gd name="adj2" fmla="val 21595573"/>
                <a:gd name="adj3" fmla="val 2099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Bent Arrow 27"/>
            <p:cNvSpPr/>
            <p:nvPr/>
          </p:nvSpPr>
          <p:spPr>
            <a:xfrm rot="5400000">
              <a:off x="77559" y="3100480"/>
              <a:ext cx="1008112" cy="1208584"/>
            </a:xfrm>
            <a:prstGeom prst="ben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629708" y="1628800"/>
            <a:ext cx="1812913" cy="1537918"/>
            <a:chOff x="-629708" y="1628800"/>
            <a:chExt cx="1812913" cy="1537918"/>
          </a:xfrm>
        </p:grpSpPr>
        <p:sp>
          <p:nvSpPr>
            <p:cNvPr id="21" name="Block Arc 20"/>
            <p:cNvSpPr/>
            <p:nvPr/>
          </p:nvSpPr>
          <p:spPr>
            <a:xfrm rot="5400000">
              <a:off x="-654202" y="1653294"/>
              <a:ext cx="1308403" cy="1259416"/>
            </a:xfrm>
            <a:prstGeom prst="blockArc">
              <a:avLst>
                <a:gd name="adj1" fmla="val 10800000"/>
                <a:gd name="adj2" fmla="val 129332"/>
                <a:gd name="adj3" fmla="val 19717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Bent Arrow 28"/>
            <p:cNvSpPr/>
            <p:nvPr/>
          </p:nvSpPr>
          <p:spPr>
            <a:xfrm rot="5400000">
              <a:off x="74857" y="2058370"/>
              <a:ext cx="1008112" cy="1208584"/>
            </a:xfrm>
            <a:prstGeom prst="ben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652384" y="3776780"/>
            <a:ext cx="1851914" cy="1546166"/>
            <a:chOff x="-652384" y="3776780"/>
            <a:chExt cx="1851914" cy="1546166"/>
          </a:xfrm>
        </p:grpSpPr>
        <p:sp>
          <p:nvSpPr>
            <p:cNvPr id="23" name="Block Arc 22"/>
            <p:cNvSpPr/>
            <p:nvPr/>
          </p:nvSpPr>
          <p:spPr>
            <a:xfrm rot="5400000">
              <a:off x="-676878" y="3801274"/>
              <a:ext cx="1308403" cy="1259416"/>
            </a:xfrm>
            <a:prstGeom prst="blockArc">
              <a:avLst>
                <a:gd name="adj1" fmla="val 10800000"/>
                <a:gd name="adj2" fmla="val 129332"/>
                <a:gd name="adj3" fmla="val 19717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/>
            <p:cNvSpPr/>
            <p:nvPr/>
          </p:nvSpPr>
          <p:spPr>
            <a:xfrm rot="5400000">
              <a:off x="91182" y="4214598"/>
              <a:ext cx="1008112" cy="1208584"/>
            </a:xfrm>
            <a:prstGeom prst="bentArrow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675973" y="4856900"/>
            <a:ext cx="1875503" cy="1525008"/>
            <a:chOff x="-675973" y="4856900"/>
            <a:chExt cx="1875503" cy="1525008"/>
          </a:xfrm>
        </p:grpSpPr>
        <p:sp>
          <p:nvSpPr>
            <p:cNvPr id="24" name="Block Arc 23"/>
            <p:cNvSpPr/>
            <p:nvPr/>
          </p:nvSpPr>
          <p:spPr>
            <a:xfrm rot="5400000">
              <a:off x="-700467" y="4881394"/>
              <a:ext cx="1308403" cy="1259416"/>
            </a:xfrm>
            <a:prstGeom prst="blockArc">
              <a:avLst>
                <a:gd name="adj1" fmla="val 10800000"/>
                <a:gd name="adj2" fmla="val 21329033"/>
                <a:gd name="adj3" fmla="val 19639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ent Arrow 35"/>
            <p:cNvSpPr/>
            <p:nvPr/>
          </p:nvSpPr>
          <p:spPr>
            <a:xfrm rot="5400000">
              <a:off x="91182" y="5273560"/>
              <a:ext cx="1008112" cy="1208584"/>
            </a:xfrm>
            <a:prstGeom prst="ben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548504-02A7-4D52-A1C5-D3CBB136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7628" y="0"/>
            <a:ext cx="418837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958273" y="747527"/>
            <a:ext cx="4035287" cy="1143000"/>
          </a:xfrm>
        </p:spPr>
        <p:txBody>
          <a:bodyPr>
            <a:normAutofit/>
          </a:bodyPr>
          <a:lstStyle/>
          <a:p>
            <a:pPr algn="l" eaLnBrk="1" hangingPunct="1"/>
            <a:r>
              <a:rPr lang="id-ID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Faktor Risik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 di Proses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endParaRPr lang="id-ID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991348" y="2947133"/>
            <a:ext cx="3786188" cy="2657268"/>
          </a:xfrm>
        </p:spPr>
        <p:txBody>
          <a:bodyPr/>
          <a:lstStyle/>
          <a:p>
            <a:pPr eaLnBrk="1" hangingPunct="1"/>
            <a:r>
              <a:rPr lang="id-ID" altLang="en-US" sz="2400" dirty="0"/>
              <a:t>Potensi kerugian bisnis atau pemborosan biaya </a:t>
            </a:r>
          </a:p>
          <a:p>
            <a:pPr eaLnBrk="1" hangingPunct="1"/>
            <a:r>
              <a:rPr lang="id-ID" altLang="en-US" sz="2400" dirty="0"/>
              <a:t>Risiko pada proses penjualan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1900" dirty="0"/>
              <a:t>Kredit macet, kesalahan hitung product costing, finalty akibat keterlambatan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0"/>
          <a:stretch>
            <a:fillRect/>
          </a:stretch>
        </p:blipFill>
        <p:spPr bwMode="auto">
          <a:xfrm>
            <a:off x="1352600" y="214461"/>
            <a:ext cx="4214812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567" y="484072"/>
            <a:ext cx="1839635" cy="1519540"/>
          </a:xfrm>
          <a:prstGeom prst="roundRect">
            <a:avLst/>
          </a:prstGeom>
          <a:solidFill>
            <a:srgbClr val="FFEFBD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Menetapkan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kredit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limit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setiap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customer,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memperkecil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kredit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macet</a:t>
            </a:r>
            <a:endParaRPr lang="id-ID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6947985">
            <a:off x="1585238" y="1606734"/>
            <a:ext cx="778184" cy="793755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7" name="Straight Connector 6"/>
          <p:cNvCxnSpPr/>
          <p:nvPr/>
        </p:nvCxnSpPr>
        <p:spPr>
          <a:xfrm>
            <a:off x="7415380" y="2236735"/>
            <a:ext cx="2484488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17096" y="0"/>
            <a:ext cx="33075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694E0-4EC7-463C-9BFD-5D4F7424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4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4364" y="11618"/>
            <a:ext cx="50762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5152" y="404664"/>
            <a:ext cx="3937808" cy="1325563"/>
          </a:xfrm>
        </p:spPr>
        <p:txBody>
          <a:bodyPr>
            <a:normAutofit/>
          </a:bodyPr>
          <a:lstStyle/>
          <a:p>
            <a:pPr algn="l"/>
            <a:r>
              <a:rPr lang="id-ID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Faktor Risiko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di Proses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d-ID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15459" y="2667226"/>
            <a:ext cx="4416595" cy="3886317"/>
          </a:xfrm>
        </p:spPr>
        <p:txBody>
          <a:bodyPr/>
          <a:lstStyle/>
          <a:p>
            <a:pPr eaLnBrk="1" hangingPunct="1"/>
            <a:r>
              <a:rPr lang="id-ID" altLang="en-US" sz="2000" dirty="0"/>
              <a:t>Potensi kualitas yang tidak baik atau ketidakpuasan pelanggan</a:t>
            </a:r>
          </a:p>
          <a:p>
            <a:pPr eaLnBrk="1" hangingPunct="1"/>
            <a:r>
              <a:rPr lang="id-ID" altLang="en-US" sz="2000" dirty="0"/>
              <a:t>Faktor Risiko pada proses penjualan 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Order yang sebenarnya tidak mampu dipenuhi (spesifikasi maupun delivery time) tetap diterima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Menyimpan Bom Waktu , pada akhirnya akan menimbulkan ketidakpuasan pelanggan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6" b="24422"/>
          <a:stretch>
            <a:fillRect/>
          </a:stretch>
        </p:blipFill>
        <p:spPr bwMode="auto">
          <a:xfrm>
            <a:off x="5484746" y="387693"/>
            <a:ext cx="3929063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855247" y="2855188"/>
            <a:ext cx="1839635" cy="1033669"/>
          </a:xfrm>
          <a:prstGeom prst="roundRect">
            <a:avLst/>
          </a:prstGeom>
          <a:solidFill>
            <a:srgbClr val="FFEFBD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Studi kelayakan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Kemampuan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Perusahaan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506700" flipH="1" flipV="1">
            <a:off x="7121420" y="1948441"/>
            <a:ext cx="945657" cy="1003880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10" name="Straight Connector 9"/>
          <p:cNvCxnSpPr/>
          <p:nvPr/>
        </p:nvCxnSpPr>
        <p:spPr>
          <a:xfrm>
            <a:off x="-22732" y="1966426"/>
            <a:ext cx="2484488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19925" y="0"/>
            <a:ext cx="33075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F414F-0387-43D1-970A-58D335C2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04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05"/>
            <a:ext cx="9224958" cy="1064697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295402"/>
            <a:ext cx="3962400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Menetapkan</a:t>
            </a:r>
            <a:r>
              <a:rPr lang="en-US" sz="1600" b="1" u="sng" dirty="0"/>
              <a:t> </a:t>
            </a:r>
            <a:r>
              <a:rPr lang="en-US" sz="1600" b="1" u="sng" dirty="0" err="1"/>
              <a:t>Sasaran</a:t>
            </a:r>
            <a:r>
              <a:rPr lang="en-US" sz="1600" b="1" u="sng" dirty="0"/>
              <a:t> </a:t>
            </a:r>
            <a:r>
              <a:rPr lang="en-US" sz="1600" b="1" u="sng" dirty="0" err="1"/>
              <a:t>Mutu</a:t>
            </a:r>
            <a:r>
              <a:rPr lang="en-US" sz="1600" b="1" u="sng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relevan</a:t>
            </a:r>
            <a:r>
              <a:rPr lang="en-US" sz="1600" dirty="0"/>
              <a:t>, </a:t>
            </a:r>
            <a:r>
              <a:rPr lang="en-US" sz="1600" dirty="0" err="1"/>
              <a:t>tingkatan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SMM (6.2.1)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Konsisten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Terukur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yang </a:t>
            </a:r>
            <a:r>
              <a:rPr lang="en-US" sz="1600" dirty="0" err="1"/>
              <a:t>berlaku</a:t>
            </a:r>
            <a:r>
              <a:rPr lang="en-US" sz="1600" dirty="0"/>
              <a:t> 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Kepuasan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58871" y="1300292"/>
            <a:ext cx="35847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b="1" u="sng" dirty="0" err="1"/>
              <a:t>bagaimana</a:t>
            </a:r>
            <a:r>
              <a:rPr lang="en-US" sz="1600" b="1" u="sng" dirty="0"/>
              <a:t> </a:t>
            </a:r>
            <a:r>
              <a:rPr lang="en-US" sz="1600" b="1" u="sng" dirty="0" err="1"/>
              <a:t>cara</a:t>
            </a:r>
            <a:r>
              <a:rPr lang="en-US" sz="1600" b="1" u="sng" dirty="0"/>
              <a:t> </a:t>
            </a:r>
            <a:r>
              <a:rPr lang="en-US" sz="1600" b="1" u="sng" dirty="0" err="1"/>
              <a:t>mencapai</a:t>
            </a:r>
            <a:r>
              <a:rPr lang="en-US" sz="1600" b="1" u="sng" dirty="0"/>
              <a:t> </a:t>
            </a:r>
            <a:r>
              <a:rPr lang="en-US" sz="1600" b="1" u="sng" dirty="0" err="1"/>
              <a:t>Sasaran</a:t>
            </a:r>
            <a:r>
              <a:rPr lang="en-US" sz="1600" b="1" u="sng" dirty="0"/>
              <a:t> </a:t>
            </a:r>
            <a:r>
              <a:rPr lang="en-US" sz="1600" b="1" u="sng" dirty="0" err="1"/>
              <a:t>Mutu</a:t>
            </a:r>
            <a:r>
              <a:rPr lang="en-US" sz="1600" b="1" u="sng" dirty="0"/>
              <a:t> (6.2.2)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Apa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akan</a:t>
            </a:r>
            <a:r>
              <a:rPr lang="en-US" sz="1600" b="1" u="sng" dirty="0"/>
              <a:t> </a:t>
            </a:r>
            <a:r>
              <a:rPr lang="en-US" sz="1600" b="1" u="sng" dirty="0" err="1"/>
              <a:t>dilakukan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Sumber</a:t>
            </a:r>
            <a:r>
              <a:rPr lang="en-US" sz="1600" b="1" u="sng" dirty="0"/>
              <a:t> </a:t>
            </a:r>
            <a:r>
              <a:rPr lang="en-US" sz="1600" b="1" u="sng" dirty="0" err="1"/>
              <a:t>daya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diperlukan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Siapa</a:t>
            </a:r>
            <a:r>
              <a:rPr lang="en-US" sz="1600" b="1" u="sng" dirty="0"/>
              <a:t> yang </a:t>
            </a:r>
            <a:r>
              <a:rPr lang="en-US" sz="1600" b="1" u="sng" dirty="0" err="1"/>
              <a:t>bertanggung</a:t>
            </a:r>
            <a:r>
              <a:rPr lang="en-US" sz="1600" b="1" u="sng" dirty="0"/>
              <a:t> </a:t>
            </a:r>
            <a:r>
              <a:rPr lang="en-US" sz="1600" b="1" u="sng" dirty="0" err="1"/>
              <a:t>jawab</a:t>
            </a:r>
            <a:r>
              <a:rPr lang="en-US" sz="1600" b="1" u="sng" dirty="0"/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u="sng" dirty="0" err="1"/>
              <a:t>Kapan</a:t>
            </a:r>
            <a:r>
              <a:rPr lang="en-US" sz="1600" b="1" u="sng" dirty="0"/>
              <a:t> </a:t>
            </a:r>
            <a:r>
              <a:rPr lang="en-US" sz="1600" b="1" u="sng" dirty="0" err="1"/>
              <a:t>akan</a:t>
            </a:r>
            <a:r>
              <a:rPr lang="en-US" sz="1600" b="1" u="sng" dirty="0"/>
              <a:t> </a:t>
            </a:r>
            <a:r>
              <a:rPr lang="en-US" sz="1600" b="1" u="sng" dirty="0" err="1"/>
              <a:t>diselesaikan</a:t>
            </a:r>
            <a:r>
              <a:rPr lang="en-US" sz="1600" b="1" u="sng" dirty="0"/>
              <a:t>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68" y="4509120"/>
            <a:ext cx="2826415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Dipantau</a:t>
            </a:r>
            <a:r>
              <a:rPr lang="en-US" sz="1600" dirty="0"/>
              <a:t> &amp;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406" y="5498068"/>
            <a:ext cx="27254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Diupdate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0041" y="3733800"/>
            <a:ext cx="369844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err="1"/>
              <a:t>Bagaimana</a:t>
            </a:r>
            <a:r>
              <a:rPr lang="en-US" sz="1600" b="1" u="sng" dirty="0"/>
              <a:t> </a:t>
            </a:r>
            <a:r>
              <a:rPr lang="en-US" sz="1600" b="1" u="sng" dirty="0" err="1"/>
              <a:t>cara</a:t>
            </a:r>
            <a:r>
              <a:rPr lang="en-US" sz="1600" b="1" u="sng" dirty="0"/>
              <a:t> </a:t>
            </a:r>
            <a:r>
              <a:rPr lang="en-US" sz="1600" b="1" u="sng" dirty="0" err="1"/>
              <a:t>evaluasi</a:t>
            </a:r>
            <a:r>
              <a:rPr lang="en-US" sz="1600" b="1" u="sng" dirty="0"/>
              <a:t> </a:t>
            </a:r>
            <a:r>
              <a:rPr lang="en-US" sz="1600" b="1" u="sng" dirty="0" err="1"/>
              <a:t>hasilnya</a:t>
            </a:r>
            <a:r>
              <a:rPr lang="en-US" sz="1600" b="1" u="sng" dirty="0"/>
              <a:t> *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41920" y="1768734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887619" y="3917019"/>
            <a:ext cx="381000" cy="559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11626" y="4986754"/>
            <a:ext cx="381000" cy="476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48200" y="4953000"/>
            <a:ext cx="4495800" cy="1447800"/>
          </a:xfrm>
          <a:prstGeom prst="ellipse">
            <a:avLst/>
          </a:prstGeom>
          <a:solidFill>
            <a:srgbClr val="FFE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Review </a:t>
            </a:r>
            <a:r>
              <a:rPr lang="en-US" dirty="0" err="1">
                <a:solidFill>
                  <a:schemeClr val="tx1"/>
                </a:solidFill>
              </a:rPr>
              <a:t>Pencapaian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Sasaran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pelaksanaan</a:t>
            </a:r>
            <a:r>
              <a:rPr lang="en-US" dirty="0">
                <a:solidFill>
                  <a:schemeClr val="tx1"/>
                </a:solidFill>
              </a:rPr>
              <a:t> program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(Management Review 9.3)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629400" y="2971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609184" y="4191000"/>
            <a:ext cx="47964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733800" y="5486400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33FAEC-F7A3-4FB5-859E-05DAF3FE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91732" y="82555"/>
            <a:ext cx="8915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900" dirty="0" err="1"/>
              <a:t>Bagaimana</a:t>
            </a:r>
            <a:r>
              <a:rPr lang="en-US" sz="3900" dirty="0"/>
              <a:t> </a:t>
            </a:r>
            <a:r>
              <a:rPr lang="en-US" sz="3900" dirty="0" err="1"/>
              <a:t>Metode</a:t>
            </a:r>
            <a:r>
              <a:rPr lang="en-US" sz="3900" dirty="0"/>
              <a:t> paling </a:t>
            </a:r>
            <a:r>
              <a:rPr lang="en-US" sz="3900" dirty="0" err="1"/>
              <a:t>efektif</a:t>
            </a:r>
            <a:r>
              <a:rPr lang="en-US" sz="3900" dirty="0"/>
              <a:t> </a:t>
            </a:r>
            <a:br>
              <a:rPr lang="en-US" sz="3900" dirty="0"/>
            </a:br>
            <a:r>
              <a:rPr lang="en-US" sz="3900" dirty="0" err="1"/>
              <a:t>untuk</a:t>
            </a:r>
            <a:r>
              <a:rPr lang="en-US" sz="3900" dirty="0"/>
              <a:t> </a:t>
            </a:r>
            <a:r>
              <a:rPr lang="en-US" sz="3900" dirty="0" err="1"/>
              <a:t>mencapai</a:t>
            </a:r>
            <a:r>
              <a:rPr lang="en-US" sz="3900" dirty="0"/>
              <a:t> target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80792" y="1860098"/>
            <a:ext cx="6335713" cy="3392488"/>
          </a:xfrm>
          <a:ln>
            <a:noFill/>
          </a:ln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target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</a:t>
            </a:r>
            <a:r>
              <a:rPr lang="en-US" sz="2400" dirty="0" err="1"/>
              <a:t>departemen</a:t>
            </a:r>
            <a:r>
              <a:rPr lang="en-US" sz="2400" dirty="0"/>
              <a:t>/ orang  </a:t>
            </a:r>
          </a:p>
          <a:p>
            <a:pPr marL="457200" indent="-457200" eaLnBrk="1" hangingPunct="1">
              <a:buNone/>
            </a:pPr>
            <a:endParaRPr lang="en-US" sz="1000" dirty="0"/>
          </a:p>
          <a:p>
            <a:pPr marL="457200" indent="-457200" eaLnBrk="1" hangingPunct="1">
              <a:buFontTx/>
              <a:buAutoNum type="arabicPeriod" startAt="2"/>
            </a:pP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mengharapkan</a:t>
            </a:r>
            <a:r>
              <a:rPr lang="en-US" sz="2400" dirty="0"/>
              <a:t> orang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target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ditetapkan</a:t>
            </a:r>
            <a:r>
              <a:rPr lang="en-US" sz="2400" dirty="0"/>
              <a:t> </a:t>
            </a:r>
          </a:p>
          <a:p>
            <a:pPr marL="457200" indent="-457200" eaLnBrk="1" hangingPunct="1">
              <a:buNone/>
            </a:pPr>
            <a:endParaRPr lang="en-US" sz="1000" dirty="0"/>
          </a:p>
          <a:p>
            <a:pPr marL="457200" indent="-457200" eaLnBrk="1" hangingPunct="1">
              <a:buFontTx/>
              <a:buAutoNum type="arabicPeriod" startAt="3"/>
            </a:pPr>
            <a:r>
              <a:rPr lang="en-US" sz="2400" dirty="0" err="1"/>
              <a:t>Selanjutnya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pencapaian</a:t>
            </a:r>
            <a:r>
              <a:rPr lang="en-US" sz="2400" dirty="0"/>
              <a:t> target. </a:t>
            </a:r>
            <a:r>
              <a:rPr lang="en-US" sz="2400" dirty="0" err="1"/>
              <a:t>Jika</a:t>
            </a:r>
            <a:r>
              <a:rPr lang="en-US" sz="2400" dirty="0"/>
              <a:t> target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tercapai</a:t>
            </a:r>
            <a:r>
              <a:rPr lang="en-US" sz="2400" dirty="0"/>
              <a:t> </a:t>
            </a:r>
            <a:r>
              <a:rPr lang="en-US" sz="2400" dirty="0" err="1"/>
              <a:t>berarti</a:t>
            </a:r>
            <a:r>
              <a:rPr lang="en-US" sz="2400" dirty="0"/>
              <a:t> orang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endParaRPr lang="en-US" sz="2400" dirty="0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485081" y="5348520"/>
            <a:ext cx="74945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Jadi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kita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cukup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fokus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pada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hasil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akhir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(target),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tanpa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perlu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melihat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proses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untuk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mencapai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hasil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??</a:t>
            </a:r>
          </a:p>
        </p:txBody>
      </p:sp>
      <p:pic>
        <p:nvPicPr>
          <p:cNvPr id="37894" name="Picture 6" descr="Question%20Mar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1974181"/>
            <a:ext cx="2448272" cy="2966987"/>
          </a:xfrm>
          <a:prstGeom prst="rect">
            <a:avLst/>
          </a:prstGeom>
          <a:noFill/>
          <a:ln w="2857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29698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2" y="3381256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2" y="3377454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1" y="3373652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31425" y="1403768"/>
            <a:ext cx="9302095" cy="2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9830" y="5266254"/>
            <a:ext cx="9302095" cy="2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23542-3FB5-4A65-834A-9E90A9654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072F4-EBB1-43EF-B695-E9B75A8D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1.11111E-6 C 0.00289 0.00764 0.01331 0.01597 0.01699 0.01597 C 0.04007 0.01597 0.06395 -0.10625 0.06395 -0.22847 C 0.06395 -0.16736 0.07581 -0.10625 0.08702 -0.10625 C 0.09888 -0.10625 0.10994 -0.16805 0.10994 -0.22847 C 0.10994 -0.19861 0.11603 -0.16736 0.12196 -0.16736 C 0.12789 -0.16736 0.13382 -0.19768 0.13382 -0.22847 C 0.13382 -0.21319 0.13686 -0.19861 0.13991 -0.19861 C 0.14279 -0.19861 0.14584 -0.21412 0.14584 -0.22847 C 0.14584 -0.22083 0.14728 -0.21319 0.14872 -0.21319 C 0.14936 -0.21319 0.15177 -0.22083 0.15177 -0.22847 C 0.15177 -0.225 0.15241 -0.22083 0.15321 -0.22083 C 0.15321 -0.22176 0.15465 -0.22477 0.15465 -0.22847 C 0.15465 -0.22685 0.15465 -0.225 0.15529 -0.225 C 0.15529 -0.22592 0.15609 -0.22708 0.15609 -0.22847 C 0.15609 -0.22801 0.15609 -0.22685 0.15609 -0.22592 C 0.15673 -0.22592 0.15673 -0.22685 0.15673 -0.22801 C 0.15754 -0.22801 0.15754 -0.22708 0.15754 -0.22592 C 0.15834 -0.22592 0.15834 -0.22685 0.15834 -0.22801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1.85185E-6 C 0.00289 0.00301 0.01331 0.00671 0.01699 0.00671 C 0.04007 0.00671 0.06395 -0.04282 0.06395 -0.09166 C 0.06395 -0.06736 0.07581 -0.04282 0.08702 -0.04282 C 0.09888 -0.04282 0.10994 -0.06782 0.10994 -0.09166 C 0.10994 -0.07986 0.11603 -0.06736 0.12196 -0.06736 C 0.12789 -0.06736 0.13382 -0.0794 0.13382 -0.09166 C 0.13382 -0.08565 0.13686 -0.07986 0.13991 -0.07986 C 0.14279 -0.07986 0.14584 -0.08611 0.14584 -0.09166 C 0.14584 -0.08889 0.14728 -0.08565 0.14872 -0.08565 C 0.14936 -0.08565 0.15177 -0.08889 0.15177 -0.09166 C 0.15177 -0.09051 0.15241 -0.08889 0.15321 -0.08889 C 0.15321 -0.08935 0.15465 -0.09051 0.15465 -0.09166 C 0.15465 -0.09143 0.15465 -0.09051 0.15529 -0.09051 C 0.15529 -0.09097 0.15609 -0.09143 0.15609 -0.09166 C 0.15609 -0.09166 0.15609 -0.09143 0.15609 -0.09097 C 0.15673 -0.09097 0.15673 -0.09143 0.15673 -0.09166 C 0.15754 -0.09166 0.15754 -0.09143 0.15754 -0.09097 C 0.15834 -0.09097 0.15834 -0.09143 0.15834 -0.09166 " pathEditMode="relative" rAng="0" ptsTypes="AAAAAAAAAAAAAAAAA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-3.7037E-6 C 0.00272 -0.00162 0.01314 -0.00324 0.01682 -0.00324 C 0.03974 -0.00324 0.06362 0.02107 0.06362 0.04561 C 0.06362 0.03334 0.07548 0.02107 0.08653 0.02107 C 0.09839 0.02107 0.10945 0.03357 0.10945 0.04561 C 0.10945 0.03959 0.11554 0.03334 0.12131 0.03334 C 0.12724 0.03334 0.13317 0.03936 0.13317 0.04561 C 0.13317 0.04236 0.13621 0.03959 0.13926 0.03959 C 0.14214 0.03959 0.14519 0.0426 0.14519 0.04561 C 0.14519 0.04399 0.14663 0.04236 0.14807 0.04236 C 0.14871 0.04236 0.15112 0.04399 0.15112 0.04561 C 0.15112 0.04491 0.15176 0.04399 0.15256 0.04399 C 0.15256 0.04422 0.154 0.04491 0.154 0.04561 C 0.154 0.04537 0.154 0.04491 0.15464 0.04491 C 0.15464 0.04514 0.15544 0.04537 0.15544 0.04561 C 0.15544 0.04537 0.15544 0.04537 0.15544 0.04514 C 0.15608 0.04514 0.15608 0.04537 0.15608 0.04561 C 0.15689 0.04561 0.15689 0.04537 0.15689 0.04514 C 0.15769 0.04514 0.15769 0.04537 0.15769 0.04561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85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239691"/>
              </p:ext>
            </p:extLst>
          </p:nvPr>
        </p:nvGraphicFramePr>
        <p:xfrm>
          <a:off x="560512" y="1772820"/>
          <a:ext cx="8850188" cy="4532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9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Persyaratan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</a:t>
                      </a:r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Training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Pelanggan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Documented Information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Informasi</a:t>
                      </a:r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yang </a:t>
                      </a:r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didokumentasikan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External Provider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Penyedia</a:t>
                      </a:r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eksternal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Operasi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People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Orang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Performance Evaluation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Evaluasi</a:t>
                      </a:r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Kinerja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Nonconformity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Ketidaksesuaian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Awareness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Kepedulian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0" y="3"/>
            <a:ext cx="9906000" cy="14780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sv-S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Penjelasan istilah yang ada pada persyaratan</a:t>
            </a:r>
          </a:p>
          <a:p>
            <a:pPr fontAlgn="ctr"/>
            <a:r>
              <a:rPr lang="sv-S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9001:2015 dalam materi training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468B7-9AC9-4EAC-9AC6-4E8849F2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82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MGR\AppData\Roaming\PixelMetrics\CaptureWiz\Temp\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2"/>
            <a:ext cx="9945777" cy="68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6456" y="3291678"/>
            <a:ext cx="4968552" cy="2060848"/>
          </a:xfrm>
          <a:noFill/>
          <a:ln>
            <a:noFill/>
          </a:ln>
        </p:spPr>
        <p:txBody>
          <a:bodyPr/>
          <a:lstStyle/>
          <a:p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</a:rPr>
              <a:t>Case Study 2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719" y="4896559"/>
            <a:ext cx="6009471" cy="1781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Evaluasi</a:t>
            </a:r>
            <a:r>
              <a:rPr lang="en-US" dirty="0"/>
              <a:t> activity plan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?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tolong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US" dirty="0"/>
          </a:p>
        </p:txBody>
      </p:sp>
      <p:pic>
        <p:nvPicPr>
          <p:cNvPr id="7987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9459" y="4922286"/>
            <a:ext cx="2502053" cy="86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329264" y="6021288"/>
            <a:ext cx="21133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2000" b="1" u="sng" dirty="0">
                <a:solidFill>
                  <a:srgbClr val="0070C0"/>
                </a:solidFill>
                <a:latin typeface="Times New Roman" pitchFamily="18" charset="0"/>
              </a:rPr>
              <a:t>10</a:t>
            </a:r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20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566" y="4751433"/>
            <a:ext cx="509701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BA2BA-A860-41D1-8190-864EFA17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5699" y="504782"/>
            <a:ext cx="7099301" cy="974725"/>
          </a:xfrm>
        </p:spPr>
        <p:txBody>
          <a:bodyPr/>
          <a:lstStyle/>
          <a:p>
            <a:pPr eaLnBrk="1" hangingPunct="1"/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2040782"/>
            <a:ext cx="8915400" cy="4186237"/>
          </a:xfrm>
          <a:noFill/>
        </p:spPr>
        <p:txBody>
          <a:bodyPr/>
          <a:lstStyle/>
          <a:p>
            <a:pPr marL="449263" indent="-449263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mengerjakan</a:t>
            </a:r>
            <a:r>
              <a:rPr lang="en-US" sz="2800" dirty="0"/>
              <a:t> </a:t>
            </a:r>
            <a:r>
              <a:rPr lang="en-US" sz="2800" dirty="0" err="1"/>
              <a:t>aktifitas</a:t>
            </a:r>
            <a:r>
              <a:rPr lang="en-US" sz="2800" dirty="0"/>
              <a:t> </a:t>
            </a:r>
            <a:r>
              <a:rPr lang="en-US" sz="2800" dirty="0" err="1"/>
              <a:t>sehari-hari</a:t>
            </a:r>
            <a:r>
              <a:rPr lang="en-US" sz="2800" dirty="0"/>
              <a:t> (</a:t>
            </a:r>
            <a:r>
              <a:rPr lang="en-US" sz="2800" dirty="0" err="1"/>
              <a:t>tanpa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),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: </a:t>
            </a:r>
          </a:p>
          <a:p>
            <a:pPr marL="1160463" lvl="1" indent="-347663" eaLnBrk="1" hangingPunct="1">
              <a:lnSpc>
                <a:spcPct val="90000"/>
              </a:lnSpc>
            </a:pP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b="1" dirty="0" err="1"/>
              <a:t>mendapatkan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sehari-hari</a:t>
            </a:r>
            <a:r>
              <a:rPr lang="en-US" sz="2400" b="1" dirty="0"/>
              <a:t> </a:t>
            </a:r>
            <a:r>
              <a:rPr lang="en-US" sz="2400" b="1" dirty="0" err="1"/>
              <a:t>kita</a:t>
            </a:r>
            <a:r>
              <a:rPr lang="en-US" sz="2400" b="1" dirty="0"/>
              <a:t> </a:t>
            </a:r>
            <a:r>
              <a:rPr lang="en-US" sz="2400" b="1" dirty="0" err="1"/>
              <a:t>peroleh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endParaRPr lang="en-US" sz="2400" dirty="0"/>
          </a:p>
          <a:p>
            <a:pPr marL="1160463" lvl="1" indent="-347663" eaLnBrk="1" hangingPunct="1">
              <a:lnSpc>
                <a:spcPct val="90000"/>
              </a:lnSpc>
            </a:pPr>
            <a:r>
              <a:rPr lang="en-US" sz="2400" b="1" dirty="0" err="1"/>
              <a:t>Mendapatkan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lebih</a:t>
            </a:r>
            <a:r>
              <a:rPr lang="en-US" sz="2400" b="1" dirty="0"/>
              <a:t> </a:t>
            </a:r>
            <a:r>
              <a:rPr lang="en-US" sz="2400" b="1" dirty="0" err="1"/>
              <a:t>buruk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pernah</a:t>
            </a:r>
            <a:r>
              <a:rPr lang="en-US" sz="2400" b="1" dirty="0"/>
              <a:t> </a:t>
            </a:r>
            <a:r>
              <a:rPr lang="en-US" sz="2400" b="1" dirty="0" err="1"/>
              <a:t>kita</a:t>
            </a:r>
            <a:r>
              <a:rPr lang="en-US" sz="2400" b="1" dirty="0"/>
              <a:t> </a:t>
            </a:r>
            <a:r>
              <a:rPr lang="en-US" sz="2400" b="1" dirty="0" err="1"/>
              <a:t>capai</a:t>
            </a:r>
            <a:r>
              <a:rPr lang="en-US" sz="2400" dirty="0"/>
              <a:t>, </a:t>
            </a:r>
            <a:r>
              <a:rPr lang="en-US" sz="2400" dirty="0" err="1"/>
              <a:t>dikarenakan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internal (</a:t>
            </a:r>
            <a:r>
              <a:rPr lang="en-US" sz="2400" dirty="0" err="1"/>
              <a:t>keausan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/ tooling, </a:t>
            </a:r>
            <a:r>
              <a:rPr lang="en-US" sz="2400" dirty="0" err="1"/>
              <a:t>pergantian</a:t>
            </a:r>
            <a:r>
              <a:rPr lang="en-US" sz="2400" dirty="0"/>
              <a:t> </a:t>
            </a:r>
            <a:r>
              <a:rPr lang="en-US" sz="2400" dirty="0" err="1"/>
              <a:t>orang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) </a:t>
            </a:r>
            <a:r>
              <a:rPr lang="en-US" sz="2400" dirty="0" err="1"/>
              <a:t>dan</a:t>
            </a:r>
            <a:r>
              <a:rPr lang="en-US" sz="2400" dirty="0"/>
              <a:t> external (</a:t>
            </a:r>
            <a:r>
              <a:rPr lang="en-US" sz="2400" dirty="0" err="1"/>
              <a:t>tuntutan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 yang </a:t>
            </a:r>
            <a:r>
              <a:rPr lang="en-US" sz="2400" dirty="0" err="1"/>
              <a:t>semakin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, </a:t>
            </a:r>
            <a:r>
              <a:rPr lang="en-US" sz="2400" dirty="0" err="1"/>
              <a:t>penawaran</a:t>
            </a:r>
            <a:r>
              <a:rPr lang="en-US" sz="2400" dirty="0"/>
              <a:t> </a:t>
            </a:r>
            <a:r>
              <a:rPr lang="en-US" sz="2400" dirty="0" err="1"/>
              <a:t>kompetitor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mengakibatkan</a:t>
            </a:r>
            <a:r>
              <a:rPr lang="en-US" sz="2400" dirty="0"/>
              <a:t> </a:t>
            </a:r>
            <a:r>
              <a:rPr lang="en-US" sz="2400" dirty="0" err="1"/>
              <a:t>sesuatu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usang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)</a:t>
            </a:r>
            <a:r>
              <a:rPr lang="en-US" dirty="0"/>
              <a:t> </a:t>
            </a:r>
          </a:p>
        </p:txBody>
      </p:sp>
      <p:pic>
        <p:nvPicPr>
          <p:cNvPr id="38917" name="Picture 6" descr="8880_Nilakant_Change_Managem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3" t="22583" r="4044" b="42783"/>
          <a:stretch>
            <a:fillRect/>
          </a:stretch>
        </p:blipFill>
        <p:spPr bwMode="auto">
          <a:xfrm>
            <a:off x="6105525" y="5654675"/>
            <a:ext cx="36004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82690"/>
            <a:ext cx="1127573" cy="1088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83081"/>
            <a:ext cx="50970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55714-275D-4C87-AAA9-F2094DDC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5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593560" y="248815"/>
            <a:ext cx="75142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3560" y="2127967"/>
            <a:ext cx="8543925" cy="4351338"/>
          </a:xfrm>
        </p:spPr>
        <p:txBody>
          <a:bodyPr/>
          <a:lstStyle/>
          <a:p>
            <a:pPr marL="536575" indent="-536575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mengerjakan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sehari-hari</a:t>
            </a:r>
            <a:r>
              <a:rPr lang="en-US" sz="2400" dirty="0"/>
              <a:t> (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),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ternyata</a:t>
            </a:r>
            <a:r>
              <a:rPr lang="en-US" sz="2400" dirty="0"/>
              <a:t> target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tercapai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melebihi</a:t>
            </a:r>
            <a:r>
              <a:rPr lang="en-US" sz="2400" dirty="0"/>
              <a:t> target,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terjadi</a:t>
            </a:r>
            <a:r>
              <a:rPr lang="en-US" sz="2400" dirty="0"/>
              <a:t> </a:t>
            </a:r>
            <a:r>
              <a:rPr lang="en-US" sz="2400" b="1" u="sng" dirty="0" err="1"/>
              <a:t>karena</a:t>
            </a:r>
            <a:r>
              <a:rPr lang="en-US" sz="2400" b="1" u="sng" dirty="0"/>
              <a:t> </a:t>
            </a:r>
            <a:r>
              <a:rPr lang="en-US" sz="2400" b="1" u="sng" dirty="0" err="1"/>
              <a:t>faktor</a:t>
            </a:r>
            <a:r>
              <a:rPr lang="en-US" sz="2400" b="1" u="sng" dirty="0"/>
              <a:t> accident</a:t>
            </a:r>
            <a:r>
              <a:rPr lang="en-US" sz="2400" dirty="0"/>
              <a:t>, 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design</a:t>
            </a:r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naik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naik</a:t>
            </a:r>
            <a:endParaRPr lang="en-US" dirty="0"/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naik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kompetitor</a:t>
            </a:r>
            <a:r>
              <a:rPr lang="en-US" dirty="0"/>
              <a:t> yang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pabriknya</a:t>
            </a:r>
            <a:r>
              <a:rPr lang="en-US" dirty="0"/>
              <a:t> </a:t>
            </a:r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supplier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</a:p>
          <a:p>
            <a:pPr marL="1497013" lvl="2" eaLnBrk="1" hangingPunct="1">
              <a:lnSpc>
                <a:spcPct val="90000"/>
              </a:lnSpc>
              <a:buNone/>
            </a:pP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39941" name="Picture 5" descr="8880_Nilakant_Change_Managem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3" t="22583" r="4044" b="42783"/>
          <a:stretch>
            <a:fillRect/>
          </a:stretch>
        </p:blipFill>
        <p:spPr bwMode="auto">
          <a:xfrm>
            <a:off x="5810250" y="5759450"/>
            <a:ext cx="36004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220628"/>
            <a:ext cx="5169024" cy="63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25227"/>
            <a:ext cx="676199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9883" y="123579"/>
            <a:ext cx="1776092" cy="17139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E630-EDF0-425C-96E1-E293FB99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8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670890" y="309808"/>
            <a:ext cx="6497471" cy="974725"/>
          </a:xfrm>
        </p:spPr>
        <p:txBody>
          <a:bodyPr/>
          <a:lstStyle/>
          <a:p>
            <a:pPr eaLnBrk="1" hangingPunct="1"/>
            <a:r>
              <a:rPr lang="en-US" b="1" dirty="0"/>
              <a:t>JADI ……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4042" y="1628777"/>
            <a:ext cx="6556208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Target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capai</a:t>
            </a:r>
            <a:r>
              <a:rPr lang="en-US" sz="2800" dirty="0"/>
              <a:t> </a:t>
            </a:r>
            <a:r>
              <a:rPr lang="en-US" sz="2800" u="sng" dirty="0" err="1"/>
              <a:t>jika</a:t>
            </a:r>
            <a:r>
              <a:rPr lang="en-US" sz="2800" u="sng" dirty="0"/>
              <a:t> </a:t>
            </a:r>
            <a:r>
              <a:rPr lang="en-US" sz="2800" u="sng" dirty="0" err="1"/>
              <a:t>kita</a:t>
            </a:r>
            <a:r>
              <a:rPr lang="en-US" sz="2800" u="sng" dirty="0"/>
              <a:t> </a:t>
            </a:r>
            <a:r>
              <a:rPr lang="en-US" sz="2800" u="sng" dirty="0" err="1"/>
              <a:t>melakukan</a:t>
            </a:r>
            <a:r>
              <a:rPr lang="en-US" sz="2800" u="sng" dirty="0"/>
              <a:t> </a:t>
            </a:r>
            <a:r>
              <a:rPr lang="en-US" sz="2800" u="sng" dirty="0" err="1"/>
              <a:t>perubahan</a:t>
            </a:r>
            <a:r>
              <a:rPr lang="en-US" sz="2800" dirty="0"/>
              <a:t>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sekedar</a:t>
            </a:r>
            <a:r>
              <a:rPr lang="en-US" sz="2800" dirty="0"/>
              <a:t> </a:t>
            </a:r>
            <a:r>
              <a:rPr lang="en-US" sz="2800" dirty="0" err="1"/>
              <a:t>menjalankan</a:t>
            </a:r>
            <a:r>
              <a:rPr lang="en-US" sz="2800" dirty="0"/>
              <a:t> </a:t>
            </a:r>
            <a:r>
              <a:rPr lang="en-US" sz="2800" dirty="0" err="1"/>
              <a:t>aktivitas</a:t>
            </a:r>
            <a:r>
              <a:rPr lang="en-US" sz="2800" dirty="0"/>
              <a:t> </a:t>
            </a:r>
            <a:r>
              <a:rPr lang="en-US" sz="2800" dirty="0" err="1"/>
              <a:t>sehari-hari</a:t>
            </a:r>
            <a:r>
              <a:rPr lang="en-US" sz="2800" dirty="0"/>
              <a:t> </a:t>
            </a:r>
            <a:r>
              <a:rPr lang="en-US" sz="2800" dirty="0" err="1"/>
              <a:t>tetapi</a:t>
            </a:r>
            <a:r>
              <a:rPr lang="en-US" sz="2800" dirty="0"/>
              <a:t> </a:t>
            </a:r>
            <a:r>
              <a:rPr lang="en-US" sz="2800" dirty="0" err="1"/>
              <a:t>mengharapkan</a:t>
            </a:r>
            <a:r>
              <a:rPr lang="en-US" sz="2800" dirty="0"/>
              <a:t> target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tercapai</a:t>
            </a:r>
            <a:r>
              <a:rPr lang="en-US" sz="2800" dirty="0"/>
              <a:t>.</a:t>
            </a:r>
          </a:p>
          <a:p>
            <a:pPr eaLnBrk="1" hangingPunct="1">
              <a:buFontTx/>
              <a:buNone/>
            </a:pPr>
            <a:endParaRPr lang="en-US" sz="900" dirty="0"/>
          </a:p>
          <a:p>
            <a:pPr eaLnBrk="1" hangingPunct="1"/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target,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fokus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(target </a:t>
            </a:r>
            <a:r>
              <a:rPr lang="en-US" sz="2800" dirty="0" err="1"/>
              <a:t>tercapai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tercapai</a:t>
            </a:r>
            <a:r>
              <a:rPr lang="en-US" sz="2800" dirty="0"/>
              <a:t>), </a:t>
            </a:r>
            <a:r>
              <a:rPr lang="en-US" sz="2800" dirty="0" err="1"/>
              <a:t>tapi</a:t>
            </a:r>
            <a:r>
              <a:rPr lang="en-US" sz="2800" dirty="0"/>
              <a:t>  </a:t>
            </a:r>
            <a:r>
              <a:rPr lang="en-US" sz="2800" u="sng" dirty="0" err="1"/>
              <a:t>harus</a:t>
            </a:r>
            <a:r>
              <a:rPr lang="en-US" sz="2800" u="sng" dirty="0"/>
              <a:t> </a:t>
            </a:r>
            <a:r>
              <a:rPr lang="en-US" sz="2800" u="sng" dirty="0" err="1"/>
              <a:t>fokus</a:t>
            </a:r>
            <a:r>
              <a:rPr lang="en-US" sz="2800" u="sng" dirty="0"/>
              <a:t> </a:t>
            </a:r>
            <a:r>
              <a:rPr lang="en-US" sz="2800" u="sng" dirty="0" err="1"/>
              <a:t>pada</a:t>
            </a:r>
            <a:r>
              <a:rPr lang="en-US" sz="2800" u="sng" dirty="0"/>
              <a:t> proses/ </a:t>
            </a:r>
            <a:r>
              <a:rPr lang="en-US" sz="2800" u="sng" dirty="0" err="1"/>
              <a:t>cara</a:t>
            </a:r>
            <a:r>
              <a:rPr lang="en-US" sz="2800" u="sng" dirty="0"/>
              <a:t> </a:t>
            </a:r>
            <a:r>
              <a:rPr lang="en-US" sz="2800" u="sng" dirty="0" err="1"/>
              <a:t>untuk</a:t>
            </a:r>
            <a:r>
              <a:rPr lang="en-US" sz="2800" u="sng" dirty="0"/>
              <a:t> </a:t>
            </a:r>
            <a:r>
              <a:rPr lang="en-US" sz="2800" u="sng" dirty="0" err="1"/>
              <a:t>mencapai</a:t>
            </a:r>
            <a:r>
              <a:rPr lang="en-US" sz="2800" u="sng" dirty="0"/>
              <a:t> target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fokus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. </a:t>
            </a:r>
          </a:p>
          <a:p>
            <a:pPr eaLnBrk="1" hangingPunct="1">
              <a:buFontTx/>
              <a:buNone/>
            </a:pPr>
            <a:endParaRPr lang="en-US" sz="900" dirty="0"/>
          </a:p>
          <a:p>
            <a:pPr eaLnBrk="1" hangingPunct="1"/>
            <a:r>
              <a:rPr lang="en-US" sz="2800" u="sng" dirty="0" err="1"/>
              <a:t>Rencana</a:t>
            </a:r>
            <a:r>
              <a:rPr lang="en-US" sz="2800" u="sng" dirty="0"/>
              <a:t> </a:t>
            </a:r>
            <a:r>
              <a:rPr lang="en-US" sz="2800" u="sng" dirty="0" err="1"/>
              <a:t>perubahan</a:t>
            </a:r>
            <a:r>
              <a:rPr lang="en-US" sz="2800" dirty="0"/>
              <a:t> </a:t>
            </a:r>
            <a:r>
              <a:rPr lang="en-US" sz="2800" dirty="0" err="1"/>
              <a:t>terjabarkan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program </a:t>
            </a:r>
            <a:r>
              <a:rPr lang="en-US" sz="2800" dirty="0" err="1"/>
              <a:t>kerja</a:t>
            </a:r>
            <a:r>
              <a:rPr lang="en-US" sz="2800" dirty="0"/>
              <a:t> improvement    </a:t>
            </a:r>
          </a:p>
          <a:p>
            <a:pPr eaLnBrk="1" hangingPunct="1"/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798119" y="1628777"/>
            <a:ext cx="39565" cy="477023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96562" y="0"/>
            <a:ext cx="2384854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9333" y="0"/>
            <a:ext cx="2557531" cy="6416866"/>
            <a:chOff x="169333" y="0"/>
            <a:chExt cx="2557531" cy="6416866"/>
          </a:xfrm>
        </p:grpSpPr>
        <p:sp>
          <p:nvSpPr>
            <p:cNvPr id="13" name="Rectangle 12"/>
            <p:cNvSpPr/>
            <p:nvPr/>
          </p:nvSpPr>
          <p:spPr>
            <a:xfrm>
              <a:off x="1648276" y="0"/>
              <a:ext cx="508648" cy="58884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2234406" y="4953042"/>
              <a:ext cx="449144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2220452" y="4994721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1355" y="5081070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pic>
        <p:nvPicPr>
          <p:cNvPr id="31746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51" y="1554335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200" l="0" r="97400">
                        <a14:foregroundMark x1="7400" y1="4200" x2="7400" y2="4200"/>
                        <a14:foregroundMark x1="12000" y1="12000" x2="12000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5" y="3186488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200" l="0" r="97400">
                        <a14:foregroundMark x1="7400" y1="4200" x2="7400" y2="4200"/>
                        <a14:foregroundMark x1="12000" y1="12000" x2="12000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2" y="5181829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803501" y="1284533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2" name="Picture 8" descr="http://4.bp.blogspot.com/-WqHIy5f07Z4/UTL8e52vIUI/AAAAAAAAAxs/EN5b17zr82U/s1600/bow-and-arrow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974" l="0" r="89844">
                        <a14:foregroundMark x1="36719" y1="5339" x2="36719" y2="5339"/>
                        <a14:foregroundMark x1="29883" y1="5599" x2="29883" y2="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025" y="763624"/>
            <a:ext cx="3121067" cy="46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3CF17-B932-46F9-B70A-F3B5ECBC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22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4768" y="2600855"/>
            <a:ext cx="7041232" cy="3962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Job </a:t>
            </a:r>
            <a:r>
              <a:rPr lang="en-US" sz="2400" dirty="0" err="1"/>
              <a:t>desc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rutin</a:t>
            </a:r>
            <a:r>
              <a:rPr lang="en-US" sz="2400" dirty="0"/>
              <a:t> yang </a:t>
            </a:r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Program Improvement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departemen</a:t>
            </a:r>
            <a:r>
              <a:rPr lang="en-US" sz="2400" dirty="0"/>
              <a:t> lain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/>
              <a:t>Sifatnya</a:t>
            </a:r>
            <a:r>
              <a:rPr lang="en-US" sz="2400" dirty="0"/>
              <a:t> general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ketat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ketatnya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seperti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apa</a:t>
            </a:r>
            <a:r>
              <a:rPr lang="en-US" sz="2400" dirty="0">
                <a:sym typeface="Wingdings" pitchFamily="2" charset="2"/>
              </a:rPr>
              <a:t> 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ym typeface="Wingdings" pitchFamily="2" charset="2"/>
              </a:rPr>
              <a:t>Membimbing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karyawan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supaya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bekerja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baik</a:t>
            </a:r>
            <a:endParaRPr lang="en-US" sz="24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ym typeface="Wingdings" pitchFamily="2" charset="2"/>
              </a:rPr>
              <a:t>Melakukan</a:t>
            </a:r>
            <a:r>
              <a:rPr lang="en-US" sz="2400" dirty="0">
                <a:sym typeface="Wingdings" pitchFamily="2" charset="2"/>
              </a:rPr>
              <a:t> follow up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ketat</a:t>
            </a:r>
            <a:endParaRPr lang="en-US" sz="24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endParaRPr lang="en-US" sz="2400" dirty="0"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  <a:buFont typeface="Arial" charset="0"/>
              <a:buNone/>
            </a:pPr>
            <a:endParaRPr lang="en-US" dirty="0"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04928" y="1988840"/>
            <a:ext cx="3566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0326" y="765200"/>
            <a:ext cx="6451186" cy="86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Program </a:t>
            </a:r>
            <a:r>
              <a:rPr lang="en-US" sz="4000" dirty="0" err="1"/>
              <a:t>Kerja</a:t>
            </a:r>
            <a:r>
              <a:rPr lang="en-US" sz="4000" dirty="0"/>
              <a:t> Improvement /</a:t>
            </a:r>
            <a:br>
              <a:rPr lang="en-US" sz="4000" dirty="0"/>
            </a:br>
            <a:r>
              <a:rPr lang="en-US" sz="4000" dirty="0" err="1"/>
              <a:t>Bukan</a:t>
            </a:r>
            <a:r>
              <a:rPr lang="en-US" sz="4000" dirty="0"/>
              <a:t> ………. </a:t>
            </a:r>
          </a:p>
        </p:txBody>
      </p:sp>
      <p:pic>
        <p:nvPicPr>
          <p:cNvPr id="32770" name="Picture 2" descr="http://www.learning-mind.com/wp-content/uploads/2015/01/self-improvement-book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1" r="39294"/>
          <a:stretch/>
        </p:blipFill>
        <p:spPr bwMode="auto">
          <a:xfrm flipH="1">
            <a:off x="0" y="-1"/>
            <a:ext cx="2634148" cy="6845567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73D-AC68-4667-8DAF-3F226801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5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-1"/>
            <a:ext cx="9906000" cy="1853033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" y="-1"/>
            <a:ext cx="2460458" cy="1844674"/>
          </a:xfrm>
          <a:prstGeom prst="rect">
            <a:avLst/>
          </a:prstGeom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1842" y="722108"/>
            <a:ext cx="6693568" cy="86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Program </a:t>
            </a:r>
            <a:r>
              <a:rPr lang="en-US" sz="4000" dirty="0" err="1"/>
              <a:t>Kerja</a:t>
            </a:r>
            <a:r>
              <a:rPr lang="en-US" sz="4000" dirty="0"/>
              <a:t> Improvement</a:t>
            </a:r>
            <a:br>
              <a:rPr lang="en-US" sz="4000" dirty="0"/>
            </a:br>
            <a:r>
              <a:rPr lang="en-US" sz="4000" dirty="0" err="1"/>
              <a:t>Adalah</a:t>
            </a:r>
            <a:r>
              <a:rPr lang="en-US" sz="4000" dirty="0"/>
              <a:t> …….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376" y="2005341"/>
            <a:ext cx="9144000" cy="5399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u="sng" dirty="0" err="1"/>
              <a:t>Aktivitas</a:t>
            </a:r>
            <a:r>
              <a:rPr lang="en-US" sz="2200" u="sng" dirty="0"/>
              <a:t> </a:t>
            </a:r>
            <a:r>
              <a:rPr lang="en-US" sz="2200" u="sng" dirty="0" err="1"/>
              <a:t>kerja</a:t>
            </a:r>
            <a:r>
              <a:rPr lang="en-US" sz="2200" u="sng" dirty="0"/>
              <a:t> </a:t>
            </a:r>
            <a:r>
              <a:rPr lang="en-US" sz="2200" u="sng" dirty="0" err="1"/>
              <a:t>baru</a:t>
            </a:r>
            <a:r>
              <a:rPr lang="en-US" sz="2200" dirty="0"/>
              <a:t>, yang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belum</a:t>
            </a:r>
            <a:r>
              <a:rPr lang="en-US" sz="2200" dirty="0"/>
              <a:t> </a:t>
            </a:r>
            <a:r>
              <a:rPr lang="en-US" sz="2200" dirty="0" err="1"/>
              <a:t>pernah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, </a:t>
            </a:r>
            <a:r>
              <a:rPr lang="en-US" sz="2200" dirty="0" err="1"/>
              <a:t>contohnya</a:t>
            </a:r>
            <a:r>
              <a:rPr lang="en-US" sz="2200" dirty="0"/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Dari </a:t>
            </a:r>
            <a:r>
              <a:rPr lang="en-US" sz="2200" dirty="0" err="1"/>
              <a:t>kontrol</a:t>
            </a:r>
            <a:r>
              <a:rPr lang="en-US" sz="2200" dirty="0"/>
              <a:t> </a:t>
            </a:r>
            <a:r>
              <a:rPr lang="en-US" sz="2200" dirty="0" err="1"/>
              <a:t>pengeluaran</a:t>
            </a:r>
            <a:r>
              <a:rPr lang="en-US" sz="2200" dirty="0"/>
              <a:t> </a:t>
            </a:r>
            <a:r>
              <a:rPr lang="en-US" sz="2200" dirty="0" err="1"/>
              <a:t>dirubah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kontrol</a:t>
            </a:r>
            <a:r>
              <a:rPr lang="en-US" sz="2200" dirty="0"/>
              <a:t> budget </a:t>
            </a:r>
            <a:endParaRPr lang="id-ID" sz="2200" dirty="0"/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Dari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kurang</a:t>
            </a:r>
            <a:r>
              <a:rPr lang="en-US" sz="2200" dirty="0"/>
              <a:t> </a:t>
            </a:r>
            <a:r>
              <a:rPr lang="en-US" sz="2200" dirty="0" err="1"/>
              <a:t>kontrol</a:t>
            </a:r>
            <a:r>
              <a:rPr lang="en-US" sz="2200" dirty="0"/>
              <a:t>,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fokus</a:t>
            </a:r>
            <a:r>
              <a:rPr lang="en-US" sz="2200" dirty="0"/>
              <a:t> </a:t>
            </a:r>
            <a:r>
              <a:rPr lang="en-US" sz="2200" dirty="0" err="1"/>
              <a:t>di</a:t>
            </a:r>
            <a:r>
              <a:rPr lang="en-US" sz="2200" dirty="0"/>
              <a:t> </a:t>
            </a:r>
            <a:r>
              <a:rPr lang="en-US" sz="2200" dirty="0" err="1"/>
              <a:t>kontrol</a:t>
            </a:r>
            <a:r>
              <a:rPr lang="en-US" sz="2200" dirty="0"/>
              <a:t> </a:t>
            </a:r>
            <a:endParaRPr lang="id-ID" sz="2200" dirty="0"/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Dari </a:t>
            </a:r>
            <a:r>
              <a:rPr lang="en-US" sz="2200" dirty="0" err="1"/>
              <a:t>kontrol</a:t>
            </a:r>
            <a:r>
              <a:rPr lang="en-US" sz="2200" dirty="0"/>
              <a:t> </a:t>
            </a:r>
            <a:r>
              <a:rPr lang="en-US" sz="2200" dirty="0" err="1"/>
              <a:t>ouput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,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fokus</a:t>
            </a:r>
            <a:r>
              <a:rPr lang="en-US" sz="2200" dirty="0"/>
              <a:t> </a:t>
            </a:r>
            <a:r>
              <a:rPr lang="en-US" sz="2200" dirty="0" err="1"/>
              <a:t>kontrol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proses</a:t>
            </a:r>
            <a:r>
              <a:rPr lang="en-US" sz="2200" dirty="0"/>
              <a:t> </a:t>
            </a:r>
            <a:endParaRPr lang="id-ID" sz="22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id-ID" sz="2200" dirty="0"/>
          </a:p>
          <a:p>
            <a:pPr eaLnBrk="1" hangingPunct="1">
              <a:lnSpc>
                <a:spcPct val="90000"/>
              </a:lnSpc>
            </a:pPr>
            <a:r>
              <a:rPr lang="en-US" sz="2200" u="sng" dirty="0" err="1"/>
              <a:t>Perbaikan</a:t>
            </a:r>
            <a:r>
              <a:rPr lang="en-US" sz="2200" u="sng" dirty="0"/>
              <a:t>/ </a:t>
            </a:r>
            <a:r>
              <a:rPr lang="en-US" sz="2200" u="sng" dirty="0" err="1"/>
              <a:t>Perubahan</a:t>
            </a:r>
            <a:r>
              <a:rPr lang="en-US" sz="2200" u="sng" dirty="0"/>
              <a:t> </a:t>
            </a:r>
            <a:r>
              <a:rPr lang="en-US" sz="2200" u="sng" dirty="0" err="1"/>
              <a:t>sistem</a:t>
            </a:r>
            <a:r>
              <a:rPr lang="en-US" sz="2200" dirty="0"/>
              <a:t>, yang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belum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endParaRPr 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Me</a:t>
            </a:r>
            <a:r>
              <a:rPr lang="id-ID" sz="2200" dirty="0"/>
              <a:t>ncatat semua rencana kerja perbaikan dan melakukan follow penyelesaian rencana kerja sampai tuntas. (sebelumnya masing-masing mencatat di agenda pribadi) </a:t>
            </a:r>
            <a:endParaRPr 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en-US" sz="2200" dirty="0" err="1"/>
              <a:t>Meningkatkan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koordinasi</a:t>
            </a:r>
            <a:r>
              <a:rPr lang="en-US" sz="2200" dirty="0"/>
              <a:t> </a:t>
            </a:r>
            <a:r>
              <a:rPr lang="en-US" sz="2200" dirty="0" err="1"/>
              <a:t>antar</a:t>
            </a:r>
            <a:r>
              <a:rPr lang="en-US" sz="2200" dirty="0"/>
              <a:t> </a:t>
            </a:r>
            <a:r>
              <a:rPr lang="en-US" sz="2200" dirty="0" err="1"/>
              <a:t>departemen</a:t>
            </a:r>
            <a:r>
              <a:rPr lang="en-US" sz="22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penilaian</a:t>
            </a:r>
            <a:r>
              <a:rPr lang="en-US" sz="2200" dirty="0"/>
              <a:t> </a:t>
            </a:r>
            <a:r>
              <a:rPr lang="en-US" sz="2200" dirty="0" err="1"/>
              <a:t>karyawan</a:t>
            </a:r>
            <a:r>
              <a:rPr lang="en-US" sz="2200" dirty="0"/>
              <a:t> </a:t>
            </a:r>
            <a:r>
              <a:rPr lang="en-US" sz="2200" dirty="0" err="1"/>
              <a:t>berdasarkan</a:t>
            </a:r>
            <a:r>
              <a:rPr lang="en-US" sz="2200" dirty="0"/>
              <a:t>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200" dirty="0"/>
              <a:t>	</a:t>
            </a:r>
            <a:r>
              <a:rPr lang="en-US" sz="2200" dirty="0" err="1"/>
              <a:t>pencapaian</a:t>
            </a:r>
            <a:r>
              <a:rPr lang="en-US" sz="2200" dirty="0"/>
              <a:t> target</a:t>
            </a:r>
            <a:endParaRPr lang="id-ID" sz="2200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id-ID" sz="1800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AE80A-0E49-430E-ACB9-511978F0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7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552" y="0"/>
            <a:ext cx="3728864" cy="68717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299760" y="327652"/>
            <a:ext cx="4968877" cy="1325563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Dasar</a:t>
            </a:r>
            <a:r>
              <a:rPr lang="en-US" sz="3200" b="1" dirty="0"/>
              <a:t> </a:t>
            </a:r>
            <a:r>
              <a:rPr lang="en-US" sz="3200" b="1" dirty="0" err="1"/>
              <a:t>Penyusunan</a:t>
            </a:r>
            <a:r>
              <a:rPr lang="en-US" sz="3200" b="1" dirty="0"/>
              <a:t> Program </a:t>
            </a:r>
            <a:r>
              <a:rPr lang="en-US" sz="3200" b="1" dirty="0" err="1"/>
              <a:t>Kerja</a:t>
            </a:r>
            <a:r>
              <a:rPr lang="en-US" sz="3200" b="1" dirty="0"/>
              <a:t> Improvement 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-414300" y="297001"/>
            <a:ext cx="448804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PROGRAM KERJA IMPROVEMENT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609748" y="1844824"/>
            <a:ext cx="22955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84848" y="-121695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4265128" y="2276872"/>
            <a:ext cx="4826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dirty="0" err="1">
                <a:solidFill>
                  <a:schemeClr val="tx2"/>
                </a:solidFill>
                <a:latin typeface="Tahoma" pitchFamily="34" charset="0"/>
              </a:rPr>
              <a:t>Berdasarkan</a:t>
            </a:r>
            <a:r>
              <a:rPr lang="en-US" sz="2400" dirty="0">
                <a:solidFill>
                  <a:schemeClr val="tx2"/>
                </a:solidFill>
                <a:latin typeface="Tahoma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ahoma" pitchFamily="34" charset="0"/>
              </a:rPr>
              <a:t>permasalahan</a:t>
            </a:r>
            <a:endParaRPr lang="en-US" sz="2400" dirty="0">
              <a:solidFill>
                <a:schemeClr val="tx2"/>
              </a:solidFill>
              <a:latin typeface="Tahoma" pitchFamily="34" charset="0"/>
            </a:endParaRPr>
          </a:p>
          <a:p>
            <a:pPr marL="457200" indent="-457200"/>
            <a:r>
              <a:rPr lang="en-US" sz="2400" dirty="0">
                <a:solidFill>
                  <a:schemeClr val="tx2"/>
                </a:solidFill>
                <a:latin typeface="Tahoma" pitchFamily="34" charset="0"/>
              </a:rPr>
              <a:t>	</a:t>
            </a:r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4259719" y="3369882"/>
            <a:ext cx="4826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r>
              <a:rPr lang="en-US" sz="2400" dirty="0">
                <a:solidFill>
                  <a:srgbClr val="CC0000"/>
                </a:solidFill>
                <a:latin typeface="Tahoma" pitchFamily="34" charset="0"/>
              </a:rPr>
              <a:t>2. </a:t>
            </a:r>
            <a:r>
              <a:rPr lang="en-US" sz="2400" dirty="0" err="1">
                <a:solidFill>
                  <a:srgbClr val="CC0000"/>
                </a:solidFill>
                <a:latin typeface="Tahoma" pitchFamily="34" charset="0"/>
              </a:rPr>
              <a:t>Mempertajam</a:t>
            </a:r>
            <a:r>
              <a:rPr lang="en-US" sz="2400" dirty="0">
                <a:solidFill>
                  <a:srgbClr val="CC0000"/>
                </a:solidFill>
                <a:latin typeface="Tahoma" pitchFamily="34" charset="0"/>
              </a:rPr>
              <a:t> </a:t>
            </a:r>
            <a:r>
              <a:rPr lang="en-US" sz="2400" dirty="0" err="1">
                <a:solidFill>
                  <a:srgbClr val="CC0000"/>
                </a:solidFill>
                <a:latin typeface="Tahoma" pitchFamily="34" charset="0"/>
              </a:rPr>
              <a:t>kekuatan</a:t>
            </a:r>
            <a:r>
              <a:rPr lang="en-US" sz="2400" dirty="0">
                <a:solidFill>
                  <a:srgbClr val="CC0000"/>
                </a:solidFill>
                <a:latin typeface="Tahoma" pitchFamily="34" charset="0"/>
              </a:rPr>
              <a:t> yang </a:t>
            </a:r>
            <a:r>
              <a:rPr lang="en-US" sz="2400" dirty="0" err="1">
                <a:solidFill>
                  <a:srgbClr val="CC0000"/>
                </a:solidFill>
                <a:latin typeface="Tahoma" pitchFamily="34" charset="0"/>
              </a:rPr>
              <a:t>telah</a:t>
            </a:r>
            <a:r>
              <a:rPr lang="en-US" sz="2400" dirty="0">
                <a:solidFill>
                  <a:srgbClr val="CC0000"/>
                </a:solidFill>
                <a:latin typeface="Tahoma" pitchFamily="34" charset="0"/>
              </a:rPr>
              <a:t> </a:t>
            </a:r>
            <a:r>
              <a:rPr lang="en-US" sz="2400" dirty="0" err="1">
                <a:solidFill>
                  <a:srgbClr val="CC0000"/>
                </a:solidFill>
                <a:latin typeface="Tahoma" pitchFamily="34" charset="0"/>
              </a:rPr>
              <a:t>dimiliki</a:t>
            </a:r>
            <a:endParaRPr lang="en-US" sz="2400" dirty="0">
              <a:solidFill>
                <a:srgbClr val="CC0000"/>
              </a:solidFill>
              <a:latin typeface="Tahoma" pitchFamily="34" charset="0"/>
            </a:endParaRPr>
          </a:p>
        </p:txBody>
      </p:sp>
      <p:sp>
        <p:nvSpPr>
          <p:cNvPr id="44040" name="Text Box 7"/>
          <p:cNvSpPr txBox="1">
            <a:spLocks noChangeArrowheads="1"/>
          </p:cNvSpPr>
          <p:nvPr/>
        </p:nvSpPr>
        <p:spPr bwMode="auto">
          <a:xfrm>
            <a:off x="4259719" y="4613296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indent="-360363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ahoma" pitchFamily="34" charset="0"/>
              </a:rPr>
              <a:t>3. Opportunity/ ide-ide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Tahoma" pitchFamily="34" charset="0"/>
              </a:rPr>
              <a:t>baru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ahoma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25289" y="2329709"/>
            <a:ext cx="737408" cy="420360"/>
            <a:chOff x="5313040" y="2579486"/>
            <a:chExt cx="653705" cy="420360"/>
          </a:xfrm>
        </p:grpSpPr>
        <p:sp>
          <p:nvSpPr>
            <p:cNvPr id="15" name="Pentagon 14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5339709" y="2630436"/>
              <a:ext cx="571174" cy="3239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7109 w 566057"/>
                <a:gd name="connsiteY0" fmla="*/ 9185 h 359229"/>
                <a:gd name="connsiteX1" fmla="*/ 497980 w 566057"/>
                <a:gd name="connsiteY1" fmla="*/ 0 h 359229"/>
                <a:gd name="connsiteX2" fmla="*/ 566057 w 566057"/>
                <a:gd name="connsiteY2" fmla="*/ 164218 h 359229"/>
                <a:gd name="connsiteX3" fmla="*/ 493431 w 566057"/>
                <a:gd name="connsiteY3" fmla="*/ 359229 h 359229"/>
                <a:gd name="connsiteX4" fmla="*/ 0 w 566057"/>
                <a:gd name="connsiteY4" fmla="*/ 349275 h 359229"/>
                <a:gd name="connsiteX0" fmla="*/ 27109 w 566057"/>
                <a:gd name="connsiteY0" fmla="*/ 0 h 350044"/>
                <a:gd name="connsiteX1" fmla="*/ 391234 w 566057"/>
                <a:gd name="connsiteY1" fmla="*/ 3574 h 350044"/>
                <a:gd name="connsiteX2" fmla="*/ 566057 w 566057"/>
                <a:gd name="connsiteY2" fmla="*/ 155033 h 350044"/>
                <a:gd name="connsiteX3" fmla="*/ 493431 w 566057"/>
                <a:gd name="connsiteY3" fmla="*/ 350044 h 350044"/>
                <a:gd name="connsiteX4" fmla="*/ 0 w 566057"/>
                <a:gd name="connsiteY4" fmla="*/ 340090 h 350044"/>
                <a:gd name="connsiteX0" fmla="*/ 27109 w 512684"/>
                <a:gd name="connsiteY0" fmla="*/ 0 h 350044"/>
                <a:gd name="connsiteX1" fmla="*/ 391234 w 512684"/>
                <a:gd name="connsiteY1" fmla="*/ 3574 h 350044"/>
                <a:gd name="connsiteX2" fmla="*/ 512684 w 512684"/>
                <a:gd name="connsiteY2" fmla="*/ 135895 h 350044"/>
                <a:gd name="connsiteX3" fmla="*/ 493431 w 512684"/>
                <a:gd name="connsiteY3" fmla="*/ 350044 h 350044"/>
                <a:gd name="connsiteX4" fmla="*/ 0 w 512684"/>
                <a:gd name="connsiteY4" fmla="*/ 340090 h 350044"/>
                <a:gd name="connsiteX0" fmla="*/ 27109 w 512684"/>
                <a:gd name="connsiteY0" fmla="*/ 0 h 343665"/>
                <a:gd name="connsiteX1" fmla="*/ 391234 w 512684"/>
                <a:gd name="connsiteY1" fmla="*/ 3574 h 343665"/>
                <a:gd name="connsiteX2" fmla="*/ 512684 w 512684"/>
                <a:gd name="connsiteY2" fmla="*/ 135895 h 343665"/>
                <a:gd name="connsiteX3" fmla="*/ 397359 w 512684"/>
                <a:gd name="connsiteY3" fmla="*/ 343665 h 343665"/>
                <a:gd name="connsiteX4" fmla="*/ 0 w 512684"/>
                <a:gd name="connsiteY4" fmla="*/ 340090 h 343665"/>
                <a:gd name="connsiteX0" fmla="*/ 21771 w 507346"/>
                <a:gd name="connsiteY0" fmla="*/ 0 h 343665"/>
                <a:gd name="connsiteX1" fmla="*/ 385896 w 507346"/>
                <a:gd name="connsiteY1" fmla="*/ 3574 h 343665"/>
                <a:gd name="connsiteX2" fmla="*/ 507346 w 507346"/>
                <a:gd name="connsiteY2" fmla="*/ 135895 h 343665"/>
                <a:gd name="connsiteX3" fmla="*/ 392021 w 507346"/>
                <a:gd name="connsiteY3" fmla="*/ 343665 h 343665"/>
                <a:gd name="connsiteX4" fmla="*/ 0 w 507346"/>
                <a:gd name="connsiteY4" fmla="*/ 308193 h 343665"/>
                <a:gd name="connsiteX0" fmla="*/ 21771 w 507346"/>
                <a:gd name="connsiteY0" fmla="*/ 0 h 308193"/>
                <a:gd name="connsiteX1" fmla="*/ 385896 w 507346"/>
                <a:gd name="connsiteY1" fmla="*/ 3574 h 308193"/>
                <a:gd name="connsiteX2" fmla="*/ 507346 w 507346"/>
                <a:gd name="connsiteY2" fmla="*/ 135895 h 308193"/>
                <a:gd name="connsiteX3" fmla="*/ 386684 w 507346"/>
                <a:gd name="connsiteY3" fmla="*/ 305388 h 308193"/>
                <a:gd name="connsiteX4" fmla="*/ 0 w 507346"/>
                <a:gd name="connsiteY4" fmla="*/ 308193 h 308193"/>
                <a:gd name="connsiteX0" fmla="*/ 21771 w 507346"/>
                <a:gd name="connsiteY0" fmla="*/ 0 h 337285"/>
                <a:gd name="connsiteX1" fmla="*/ 385896 w 507346"/>
                <a:gd name="connsiteY1" fmla="*/ 3574 h 337285"/>
                <a:gd name="connsiteX2" fmla="*/ 507346 w 507346"/>
                <a:gd name="connsiteY2" fmla="*/ 135895 h 337285"/>
                <a:gd name="connsiteX3" fmla="*/ 402696 w 507346"/>
                <a:gd name="connsiteY3" fmla="*/ 337285 h 337285"/>
                <a:gd name="connsiteX4" fmla="*/ 0 w 507346"/>
                <a:gd name="connsiteY4" fmla="*/ 308193 h 337285"/>
                <a:gd name="connsiteX0" fmla="*/ 21771 w 507346"/>
                <a:gd name="connsiteY0" fmla="*/ 0 h 346469"/>
                <a:gd name="connsiteX1" fmla="*/ 385896 w 507346"/>
                <a:gd name="connsiteY1" fmla="*/ 3574 h 346469"/>
                <a:gd name="connsiteX2" fmla="*/ 507346 w 507346"/>
                <a:gd name="connsiteY2" fmla="*/ 135895 h 346469"/>
                <a:gd name="connsiteX3" fmla="*/ 402696 w 507346"/>
                <a:gd name="connsiteY3" fmla="*/ 337285 h 346469"/>
                <a:gd name="connsiteX4" fmla="*/ 0 w 507346"/>
                <a:gd name="connsiteY4" fmla="*/ 346469 h 346469"/>
                <a:gd name="connsiteX0" fmla="*/ 21771 w 507346"/>
                <a:gd name="connsiteY0" fmla="*/ 0 h 337285"/>
                <a:gd name="connsiteX1" fmla="*/ 385896 w 507346"/>
                <a:gd name="connsiteY1" fmla="*/ 3574 h 337285"/>
                <a:gd name="connsiteX2" fmla="*/ 507346 w 507346"/>
                <a:gd name="connsiteY2" fmla="*/ 135895 h 337285"/>
                <a:gd name="connsiteX3" fmla="*/ 402696 w 507346"/>
                <a:gd name="connsiteY3" fmla="*/ 337285 h 337285"/>
                <a:gd name="connsiteX4" fmla="*/ 0 w 507346"/>
                <a:gd name="connsiteY4" fmla="*/ 301813 h 337285"/>
                <a:gd name="connsiteX0" fmla="*/ 21771 w 507346"/>
                <a:gd name="connsiteY0" fmla="*/ 0 h 305388"/>
                <a:gd name="connsiteX1" fmla="*/ 385896 w 507346"/>
                <a:gd name="connsiteY1" fmla="*/ 3574 h 305388"/>
                <a:gd name="connsiteX2" fmla="*/ 507346 w 507346"/>
                <a:gd name="connsiteY2" fmla="*/ 135895 h 305388"/>
                <a:gd name="connsiteX3" fmla="*/ 402696 w 507346"/>
                <a:gd name="connsiteY3" fmla="*/ 305388 h 305388"/>
                <a:gd name="connsiteX4" fmla="*/ 0 w 507346"/>
                <a:gd name="connsiteY4" fmla="*/ 301813 h 305388"/>
                <a:gd name="connsiteX0" fmla="*/ 21771 w 507346"/>
                <a:gd name="connsiteY0" fmla="*/ 0 h 346468"/>
                <a:gd name="connsiteX1" fmla="*/ 385896 w 507346"/>
                <a:gd name="connsiteY1" fmla="*/ 3574 h 346468"/>
                <a:gd name="connsiteX2" fmla="*/ 507346 w 507346"/>
                <a:gd name="connsiteY2" fmla="*/ 135895 h 346468"/>
                <a:gd name="connsiteX3" fmla="*/ 402696 w 507346"/>
                <a:gd name="connsiteY3" fmla="*/ 305388 h 346468"/>
                <a:gd name="connsiteX4" fmla="*/ 0 w 507346"/>
                <a:gd name="connsiteY4" fmla="*/ 346468 h 346468"/>
                <a:gd name="connsiteX0" fmla="*/ 21771 w 507346"/>
                <a:gd name="connsiteY0" fmla="*/ 0 h 346468"/>
                <a:gd name="connsiteX1" fmla="*/ 385896 w 507346"/>
                <a:gd name="connsiteY1" fmla="*/ 3574 h 346468"/>
                <a:gd name="connsiteX2" fmla="*/ 507346 w 507346"/>
                <a:gd name="connsiteY2" fmla="*/ 135895 h 346468"/>
                <a:gd name="connsiteX3" fmla="*/ 397358 w 507346"/>
                <a:gd name="connsiteY3" fmla="*/ 324526 h 346468"/>
                <a:gd name="connsiteX4" fmla="*/ 0 w 507346"/>
                <a:gd name="connsiteY4" fmla="*/ 346468 h 346468"/>
                <a:gd name="connsiteX0" fmla="*/ 21771 w 507346"/>
                <a:gd name="connsiteY0" fmla="*/ 0 h 324526"/>
                <a:gd name="connsiteX1" fmla="*/ 385896 w 507346"/>
                <a:gd name="connsiteY1" fmla="*/ 3574 h 324526"/>
                <a:gd name="connsiteX2" fmla="*/ 507346 w 507346"/>
                <a:gd name="connsiteY2" fmla="*/ 135895 h 324526"/>
                <a:gd name="connsiteX3" fmla="*/ 397358 w 507346"/>
                <a:gd name="connsiteY3" fmla="*/ 324526 h 324526"/>
                <a:gd name="connsiteX4" fmla="*/ 0 w 507346"/>
                <a:gd name="connsiteY4" fmla="*/ 314571 h 324526"/>
                <a:gd name="connsiteX0" fmla="*/ 16434 w 507346"/>
                <a:gd name="connsiteY0" fmla="*/ 2805 h 320952"/>
                <a:gd name="connsiteX1" fmla="*/ 385896 w 507346"/>
                <a:gd name="connsiteY1" fmla="*/ 0 h 320952"/>
                <a:gd name="connsiteX2" fmla="*/ 507346 w 507346"/>
                <a:gd name="connsiteY2" fmla="*/ 132321 h 320952"/>
                <a:gd name="connsiteX3" fmla="*/ 397358 w 507346"/>
                <a:gd name="connsiteY3" fmla="*/ 320952 h 320952"/>
                <a:gd name="connsiteX4" fmla="*/ 0 w 507346"/>
                <a:gd name="connsiteY4" fmla="*/ 310997 h 320952"/>
                <a:gd name="connsiteX0" fmla="*/ 16434 w 518020"/>
                <a:gd name="connsiteY0" fmla="*/ 2805 h 320952"/>
                <a:gd name="connsiteX1" fmla="*/ 385896 w 518020"/>
                <a:gd name="connsiteY1" fmla="*/ 0 h 320952"/>
                <a:gd name="connsiteX2" fmla="*/ 518020 w 518020"/>
                <a:gd name="connsiteY2" fmla="*/ 170598 h 320952"/>
                <a:gd name="connsiteX3" fmla="*/ 397358 w 518020"/>
                <a:gd name="connsiteY3" fmla="*/ 320952 h 320952"/>
                <a:gd name="connsiteX4" fmla="*/ 0 w 518020"/>
                <a:gd name="connsiteY4" fmla="*/ 310997 h 320952"/>
                <a:gd name="connsiteX0" fmla="*/ 16434 w 534032"/>
                <a:gd name="connsiteY0" fmla="*/ 2805 h 320952"/>
                <a:gd name="connsiteX1" fmla="*/ 385896 w 534032"/>
                <a:gd name="connsiteY1" fmla="*/ 0 h 320952"/>
                <a:gd name="connsiteX2" fmla="*/ 534032 w 534032"/>
                <a:gd name="connsiteY2" fmla="*/ 151459 h 320952"/>
                <a:gd name="connsiteX3" fmla="*/ 397358 w 534032"/>
                <a:gd name="connsiteY3" fmla="*/ 320952 h 320952"/>
                <a:gd name="connsiteX4" fmla="*/ 0 w 534032"/>
                <a:gd name="connsiteY4" fmla="*/ 310997 h 32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032" h="320952">
                  <a:moveTo>
                    <a:pt x="16434" y="2805"/>
                  </a:moveTo>
                  <a:lnTo>
                    <a:pt x="385896" y="0"/>
                  </a:lnTo>
                  <a:lnTo>
                    <a:pt x="534032" y="151459"/>
                  </a:lnTo>
                  <a:lnTo>
                    <a:pt x="397358" y="320952"/>
                  </a:lnTo>
                  <a:lnTo>
                    <a:pt x="0" y="310997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12097" y="3485229"/>
            <a:ext cx="730831" cy="420360"/>
            <a:chOff x="5313040" y="2579486"/>
            <a:chExt cx="653705" cy="420360"/>
          </a:xfrm>
        </p:grpSpPr>
        <p:sp>
          <p:nvSpPr>
            <p:cNvPr id="19" name="Pentagon 18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reeform 20"/>
            <p:cNvSpPr/>
            <p:nvPr/>
          </p:nvSpPr>
          <p:spPr>
            <a:xfrm>
              <a:off x="5345520" y="2613948"/>
              <a:ext cx="559346" cy="353340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59688"/>
                <a:gd name="connsiteX1" fmla="*/ 497980 w 566057"/>
                <a:gd name="connsiteY1" fmla="*/ 9953 h 359688"/>
                <a:gd name="connsiteX2" fmla="*/ 566057 w 566057"/>
                <a:gd name="connsiteY2" fmla="*/ 174171 h 359688"/>
                <a:gd name="connsiteX3" fmla="*/ 396495 w 566057"/>
                <a:gd name="connsiteY3" fmla="*/ 350044 h 359688"/>
                <a:gd name="connsiteX4" fmla="*/ 0 w 566057"/>
                <a:gd name="connsiteY4" fmla="*/ 359228 h 359688"/>
                <a:gd name="connsiteX0" fmla="*/ 11000 w 555286"/>
                <a:gd name="connsiteY0" fmla="*/ 0 h 350044"/>
                <a:gd name="connsiteX1" fmla="*/ 487209 w 555286"/>
                <a:gd name="connsiteY1" fmla="*/ 9953 h 350044"/>
                <a:gd name="connsiteX2" fmla="*/ 555286 w 555286"/>
                <a:gd name="connsiteY2" fmla="*/ 174171 h 350044"/>
                <a:gd name="connsiteX3" fmla="*/ 385724 w 555286"/>
                <a:gd name="connsiteY3" fmla="*/ 350044 h 350044"/>
                <a:gd name="connsiteX4" fmla="*/ 0 w 555286"/>
                <a:gd name="connsiteY4" fmla="*/ 340091 h 350044"/>
                <a:gd name="connsiteX0" fmla="*/ 11000 w 522974"/>
                <a:gd name="connsiteY0" fmla="*/ 0 h 350044"/>
                <a:gd name="connsiteX1" fmla="*/ 487209 w 522974"/>
                <a:gd name="connsiteY1" fmla="*/ 9953 h 350044"/>
                <a:gd name="connsiteX2" fmla="*/ 522974 w 522974"/>
                <a:gd name="connsiteY2" fmla="*/ 180551 h 350044"/>
                <a:gd name="connsiteX3" fmla="*/ 385724 w 522974"/>
                <a:gd name="connsiteY3" fmla="*/ 350044 h 350044"/>
                <a:gd name="connsiteX4" fmla="*/ 0 w 522974"/>
                <a:gd name="connsiteY4" fmla="*/ 340091 h 350044"/>
                <a:gd name="connsiteX0" fmla="*/ 11000 w 522974"/>
                <a:gd name="connsiteY0" fmla="*/ 0 h 350044"/>
                <a:gd name="connsiteX1" fmla="*/ 379503 w 522974"/>
                <a:gd name="connsiteY1" fmla="*/ 3573 h 350044"/>
                <a:gd name="connsiteX2" fmla="*/ 522974 w 522974"/>
                <a:gd name="connsiteY2" fmla="*/ 180551 h 350044"/>
                <a:gd name="connsiteX3" fmla="*/ 385724 w 522974"/>
                <a:gd name="connsiteY3" fmla="*/ 350044 h 350044"/>
                <a:gd name="connsiteX4" fmla="*/ 0 w 522974"/>
                <a:gd name="connsiteY4" fmla="*/ 340091 h 350044"/>
                <a:gd name="connsiteX0" fmla="*/ 11000 w 522974"/>
                <a:gd name="connsiteY0" fmla="*/ 0 h 350044"/>
                <a:gd name="connsiteX1" fmla="*/ 379503 w 522974"/>
                <a:gd name="connsiteY1" fmla="*/ 3573 h 350044"/>
                <a:gd name="connsiteX2" fmla="*/ 522974 w 522974"/>
                <a:gd name="connsiteY2" fmla="*/ 167792 h 350044"/>
                <a:gd name="connsiteX3" fmla="*/ 385724 w 522974"/>
                <a:gd name="connsiteY3" fmla="*/ 350044 h 350044"/>
                <a:gd name="connsiteX4" fmla="*/ 0 w 522974"/>
                <a:gd name="connsiteY4" fmla="*/ 340091 h 3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74" h="350044">
                  <a:moveTo>
                    <a:pt x="11000" y="0"/>
                  </a:moveTo>
                  <a:lnTo>
                    <a:pt x="379503" y="3573"/>
                  </a:lnTo>
                  <a:lnTo>
                    <a:pt x="522974" y="167792"/>
                  </a:lnTo>
                  <a:lnTo>
                    <a:pt x="385724" y="350044"/>
                  </a:lnTo>
                  <a:lnTo>
                    <a:pt x="0" y="340091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12097" y="4683622"/>
            <a:ext cx="737408" cy="420360"/>
            <a:chOff x="5313040" y="2579486"/>
            <a:chExt cx="653705" cy="420360"/>
          </a:xfrm>
        </p:grpSpPr>
        <p:sp>
          <p:nvSpPr>
            <p:cNvPr id="23" name="Pentagon 22"/>
            <p:cNvSpPr/>
            <p:nvPr/>
          </p:nvSpPr>
          <p:spPr>
            <a:xfrm>
              <a:off x="5324735" y="2579486"/>
              <a:ext cx="642010" cy="420360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5334000" y="2611116"/>
              <a:ext cx="576725" cy="346849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40090 h 369182"/>
                <a:gd name="connsiteX0" fmla="*/ 21771 w 566057"/>
                <a:gd name="connsiteY0" fmla="*/ 0 h 356423"/>
                <a:gd name="connsiteX1" fmla="*/ 497980 w 566057"/>
                <a:gd name="connsiteY1" fmla="*/ 9953 h 356423"/>
                <a:gd name="connsiteX2" fmla="*/ 566057 w 566057"/>
                <a:gd name="connsiteY2" fmla="*/ 174171 h 356423"/>
                <a:gd name="connsiteX3" fmla="*/ 493431 w 566057"/>
                <a:gd name="connsiteY3" fmla="*/ 356423 h 356423"/>
                <a:gd name="connsiteX4" fmla="*/ 0 w 566057"/>
                <a:gd name="connsiteY4" fmla="*/ 340090 h 356423"/>
                <a:gd name="connsiteX0" fmla="*/ 21771 w 644107"/>
                <a:gd name="connsiteY0" fmla="*/ 0 h 356423"/>
                <a:gd name="connsiteX1" fmla="*/ 497980 w 644107"/>
                <a:gd name="connsiteY1" fmla="*/ 9953 h 356423"/>
                <a:gd name="connsiteX2" fmla="*/ 644107 w 644107"/>
                <a:gd name="connsiteY2" fmla="*/ 180551 h 356423"/>
                <a:gd name="connsiteX3" fmla="*/ 493431 w 644107"/>
                <a:gd name="connsiteY3" fmla="*/ 356423 h 356423"/>
                <a:gd name="connsiteX4" fmla="*/ 0 w 644107"/>
                <a:gd name="connsiteY4" fmla="*/ 340090 h 356423"/>
                <a:gd name="connsiteX0" fmla="*/ 21771 w 618090"/>
                <a:gd name="connsiteY0" fmla="*/ 0 h 356423"/>
                <a:gd name="connsiteX1" fmla="*/ 497980 w 618090"/>
                <a:gd name="connsiteY1" fmla="*/ 9953 h 356423"/>
                <a:gd name="connsiteX2" fmla="*/ 618090 w 618090"/>
                <a:gd name="connsiteY2" fmla="*/ 161412 h 356423"/>
                <a:gd name="connsiteX3" fmla="*/ 493431 w 618090"/>
                <a:gd name="connsiteY3" fmla="*/ 356423 h 356423"/>
                <a:gd name="connsiteX4" fmla="*/ 0 w 618090"/>
                <a:gd name="connsiteY4" fmla="*/ 340090 h 356423"/>
                <a:gd name="connsiteX0" fmla="*/ 21771 w 657115"/>
                <a:gd name="connsiteY0" fmla="*/ 0 h 356423"/>
                <a:gd name="connsiteX1" fmla="*/ 497980 w 657115"/>
                <a:gd name="connsiteY1" fmla="*/ 9953 h 356423"/>
                <a:gd name="connsiteX2" fmla="*/ 657115 w 657115"/>
                <a:gd name="connsiteY2" fmla="*/ 167792 h 356423"/>
                <a:gd name="connsiteX3" fmla="*/ 493431 w 657115"/>
                <a:gd name="connsiteY3" fmla="*/ 356423 h 356423"/>
                <a:gd name="connsiteX4" fmla="*/ 0 w 657115"/>
                <a:gd name="connsiteY4" fmla="*/ 340090 h 356423"/>
                <a:gd name="connsiteX0" fmla="*/ 21771 w 657115"/>
                <a:gd name="connsiteY0" fmla="*/ 0 h 340808"/>
                <a:gd name="connsiteX1" fmla="*/ 497980 w 657115"/>
                <a:gd name="connsiteY1" fmla="*/ 9953 h 340808"/>
                <a:gd name="connsiteX2" fmla="*/ 657115 w 657115"/>
                <a:gd name="connsiteY2" fmla="*/ 167792 h 340808"/>
                <a:gd name="connsiteX3" fmla="*/ 480422 w 657115"/>
                <a:gd name="connsiteY3" fmla="*/ 337285 h 340808"/>
                <a:gd name="connsiteX4" fmla="*/ 0 w 657115"/>
                <a:gd name="connsiteY4" fmla="*/ 340090 h 340808"/>
                <a:gd name="connsiteX0" fmla="*/ 21771 w 657115"/>
                <a:gd name="connsiteY0" fmla="*/ 2806 h 343614"/>
                <a:gd name="connsiteX1" fmla="*/ 491476 w 657115"/>
                <a:gd name="connsiteY1" fmla="*/ 0 h 343614"/>
                <a:gd name="connsiteX2" fmla="*/ 657115 w 657115"/>
                <a:gd name="connsiteY2" fmla="*/ 170598 h 343614"/>
                <a:gd name="connsiteX3" fmla="*/ 480422 w 657115"/>
                <a:gd name="connsiteY3" fmla="*/ 340091 h 343614"/>
                <a:gd name="connsiteX4" fmla="*/ 0 w 657115"/>
                <a:gd name="connsiteY4" fmla="*/ 342896 h 3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15" h="343614">
                  <a:moveTo>
                    <a:pt x="21771" y="2806"/>
                  </a:moveTo>
                  <a:lnTo>
                    <a:pt x="491476" y="0"/>
                  </a:lnTo>
                  <a:lnTo>
                    <a:pt x="657115" y="170598"/>
                  </a:lnTo>
                  <a:lnTo>
                    <a:pt x="480422" y="340091"/>
                  </a:lnTo>
                  <a:cubicBezTo>
                    <a:pt x="315945" y="336773"/>
                    <a:pt x="164477" y="346214"/>
                    <a:pt x="0" y="342896"/>
                  </a:cubicBez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 flipV="1">
            <a:off x="102176" y="-84565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0"/>
          <a:stretch/>
        </p:blipFill>
        <p:spPr>
          <a:xfrm>
            <a:off x="-15552" y="1497329"/>
            <a:ext cx="4849173" cy="53880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E6530-7650-4AC7-A594-F11D96DF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  <p:bldP spid="44039" grpId="0"/>
      <p:bldP spid="440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717550" y="196852"/>
            <a:ext cx="8915400" cy="855663"/>
          </a:xfrm>
        </p:spPr>
        <p:txBody>
          <a:bodyPr/>
          <a:lstStyle/>
          <a:p>
            <a:pPr eaLnBrk="1" hangingPunct="1"/>
            <a:r>
              <a:rPr lang="en-US" sz="3200" dirty="0"/>
              <a:t>Cara </a:t>
            </a:r>
            <a:r>
              <a:rPr lang="en-US" sz="3200" dirty="0" err="1"/>
              <a:t>Penyusunan</a:t>
            </a:r>
            <a:r>
              <a:rPr lang="en-US" sz="3200" dirty="0"/>
              <a:t> Program </a:t>
            </a:r>
            <a:r>
              <a:rPr lang="en-US" sz="3200" dirty="0" err="1"/>
              <a:t>kerja</a:t>
            </a:r>
            <a:r>
              <a:rPr lang="en-US" sz="3200" dirty="0"/>
              <a:t> Improvement 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341440"/>
            <a:ext cx="7056438" cy="503237"/>
          </a:xfrm>
        </p:spPr>
        <p:txBody>
          <a:bodyPr/>
          <a:lstStyle/>
          <a:p>
            <a:pPr eaLnBrk="1" hangingPunct="1"/>
            <a:r>
              <a:rPr lang="en-US" sz="2400"/>
              <a:t>Analisa kelemahan dan lakukan perbaikan 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74700" y="2162175"/>
            <a:ext cx="3671888" cy="979488"/>
          </a:xfrm>
          <a:prstGeom prst="rect">
            <a:avLst/>
          </a:prstGeom>
          <a:noFill/>
          <a:ln w="38100" cap="rnd">
            <a:solidFill>
              <a:srgbClr val="0000FF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>
                <a:latin typeface="Trebuchet MS" pitchFamily="34" charset="0"/>
              </a:rPr>
              <a:t>Output produksi tidak konsisten, kadang banyak, kadang sedikit. Dapat banyak atau sedikit tidak apa-apa</a:t>
            </a:r>
          </a:p>
        </p:txBody>
      </p:sp>
      <p:sp>
        <p:nvSpPr>
          <p:cNvPr id="45062" name="Text Box 5"/>
          <p:cNvSpPr txBox="1">
            <a:spLocks noChangeArrowheads="1"/>
          </p:cNvSpPr>
          <p:nvPr/>
        </p:nvSpPr>
        <p:spPr bwMode="auto">
          <a:xfrm>
            <a:off x="5743577" y="2133602"/>
            <a:ext cx="3889375" cy="923925"/>
          </a:xfrm>
          <a:prstGeom prst="rect">
            <a:avLst/>
          </a:prstGeom>
          <a:noFill/>
          <a:ln w="38100" cap="rnd">
            <a:solidFill>
              <a:srgbClr val="FF66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Melakukan kontrol dan menegur operator yang tidak mencapai target</a:t>
            </a:r>
          </a:p>
        </p:txBody>
      </p:sp>
      <p:sp>
        <p:nvSpPr>
          <p:cNvPr id="45063" name="AutoShape 6"/>
          <p:cNvSpPr>
            <a:spLocks noChangeArrowheads="1"/>
          </p:cNvSpPr>
          <p:nvPr/>
        </p:nvSpPr>
        <p:spPr bwMode="auto">
          <a:xfrm>
            <a:off x="4621213" y="2335213"/>
            <a:ext cx="1009650" cy="550862"/>
          </a:xfrm>
          <a:prstGeom prst="rightArrow">
            <a:avLst>
              <a:gd name="adj1" fmla="val 50000"/>
              <a:gd name="adj2" fmla="val 45821"/>
            </a:avLst>
          </a:prstGeom>
          <a:solidFill>
            <a:srgbClr val="99CC00"/>
          </a:solidFill>
          <a:ln w="1905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776290" y="5525871"/>
            <a:ext cx="3671887" cy="646331"/>
          </a:xfrm>
          <a:prstGeom prst="rect">
            <a:avLst/>
          </a:prstGeom>
          <a:noFill/>
          <a:ln w="38100" cap="rnd">
            <a:solidFill>
              <a:srgbClr val="0000FF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latin typeface="Trebuchet MS" pitchFamily="34" charset="0"/>
              </a:rPr>
              <a:t>Karyawan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produksi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konsisten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mengikuti</a:t>
            </a:r>
            <a:r>
              <a:rPr lang="en-US" dirty="0">
                <a:latin typeface="Trebuchet MS" pitchFamily="34" charset="0"/>
              </a:rPr>
              <a:t> standard </a:t>
            </a:r>
          </a:p>
        </p:txBody>
      </p:sp>
      <p:sp>
        <p:nvSpPr>
          <p:cNvPr id="45065" name="Text Box 8"/>
          <p:cNvSpPr txBox="1">
            <a:spLocks noChangeArrowheads="1"/>
          </p:cNvSpPr>
          <p:nvPr/>
        </p:nvSpPr>
        <p:spPr bwMode="auto">
          <a:xfrm>
            <a:off x="5730877" y="5325070"/>
            <a:ext cx="3910013" cy="923330"/>
          </a:xfrm>
          <a:prstGeom prst="rect">
            <a:avLst/>
          </a:prstGeom>
          <a:noFill/>
          <a:ln w="38100" cap="rnd">
            <a:solidFill>
              <a:srgbClr val="FF66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latin typeface="Trebuchet MS" pitchFamily="34" charset="0"/>
              </a:rPr>
              <a:t>Melakukan</a:t>
            </a:r>
            <a:r>
              <a:rPr lang="en-US" dirty="0">
                <a:latin typeface="Trebuchet MS" pitchFamily="34" charset="0"/>
              </a:rPr>
              <a:t> audit </a:t>
            </a:r>
            <a:r>
              <a:rPr lang="en-US" dirty="0" err="1">
                <a:latin typeface="Trebuchet MS" pitchFamily="34" charset="0"/>
              </a:rPr>
              <a:t>setiap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minggu</a:t>
            </a:r>
            <a:r>
              <a:rPr lang="en-US" dirty="0">
                <a:latin typeface="Trebuchet MS" pitchFamily="34" charset="0"/>
              </a:rPr>
              <a:t>, </a:t>
            </a:r>
            <a:r>
              <a:rPr lang="en-US" dirty="0" err="1">
                <a:latin typeface="Trebuchet MS" pitchFamily="34" charset="0"/>
              </a:rPr>
              <a:t>dan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meminta</a:t>
            </a:r>
            <a:r>
              <a:rPr lang="en-US" dirty="0">
                <a:latin typeface="Trebuchet MS" pitchFamily="34" charset="0"/>
              </a:rPr>
              <a:t> leader </a:t>
            </a:r>
            <a:r>
              <a:rPr lang="en-US" dirty="0" err="1">
                <a:latin typeface="Trebuchet MS" pitchFamily="34" charset="0"/>
              </a:rPr>
              <a:t>melakukan</a:t>
            </a:r>
            <a:r>
              <a:rPr lang="en-US" dirty="0">
                <a:latin typeface="Trebuchet MS" pitchFamily="34" charset="0"/>
              </a:rPr>
              <a:t> corrective action </a:t>
            </a:r>
            <a:r>
              <a:rPr lang="en-US" dirty="0" err="1">
                <a:latin typeface="Trebuchet MS" pitchFamily="34" charset="0"/>
              </a:rPr>
              <a:t>atas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temuan</a:t>
            </a:r>
            <a:r>
              <a:rPr lang="en-US" dirty="0">
                <a:latin typeface="Trebuchet MS" pitchFamily="34" charset="0"/>
              </a:rPr>
              <a:t> audit </a:t>
            </a:r>
          </a:p>
        </p:txBody>
      </p:sp>
      <p:sp>
        <p:nvSpPr>
          <p:cNvPr id="45066" name="Text Box 9"/>
          <p:cNvSpPr txBox="1">
            <a:spLocks noChangeArrowheads="1"/>
          </p:cNvSpPr>
          <p:nvPr/>
        </p:nvSpPr>
        <p:spPr bwMode="auto">
          <a:xfrm>
            <a:off x="776536" y="3863007"/>
            <a:ext cx="3692525" cy="646113"/>
          </a:xfrm>
          <a:prstGeom prst="rect">
            <a:avLst/>
          </a:prstGeom>
          <a:noFill/>
          <a:ln w="38100" cap="rnd">
            <a:solidFill>
              <a:srgbClr val="0000FF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Penyelesaian masalah lambat karena saling menunggu. </a:t>
            </a:r>
          </a:p>
        </p:txBody>
      </p:sp>
      <p:sp>
        <p:nvSpPr>
          <p:cNvPr id="45067" name="Text Box 10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5745165" y="3449638"/>
            <a:ext cx="3887787" cy="1477962"/>
          </a:xfrm>
          <a:prstGeom prst="rect">
            <a:avLst/>
          </a:prstGeom>
          <a:noFill/>
          <a:ln w="38100" cap="rnd">
            <a:solidFill>
              <a:srgbClr val="FF66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rebuchet MS" pitchFamily="34" charset="0"/>
              </a:rPr>
              <a:t>Menetapkan sistem PIC utama harus bertanggung jawab penuh, tidak boleh menyalahkan departemen lain. Jika departemen lain lambat, harus dikejar</a:t>
            </a:r>
            <a:endParaRPr lang="en-US" sz="1600">
              <a:latin typeface="Trebuchet MS" pitchFamily="34" charset="0"/>
            </a:endParaRPr>
          </a:p>
        </p:txBody>
      </p:sp>
      <p:sp>
        <p:nvSpPr>
          <p:cNvPr id="45068" name="AutoShape 13"/>
          <p:cNvSpPr>
            <a:spLocks noChangeArrowheads="1"/>
          </p:cNvSpPr>
          <p:nvPr/>
        </p:nvSpPr>
        <p:spPr bwMode="auto">
          <a:xfrm>
            <a:off x="4621213" y="3886202"/>
            <a:ext cx="1009650" cy="550863"/>
          </a:xfrm>
          <a:prstGeom prst="rightArrow">
            <a:avLst>
              <a:gd name="adj1" fmla="val 50000"/>
              <a:gd name="adj2" fmla="val 45821"/>
            </a:avLst>
          </a:prstGeom>
          <a:solidFill>
            <a:srgbClr val="99CC00"/>
          </a:solidFill>
          <a:ln w="1905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45069" name="AutoShape 14"/>
          <p:cNvSpPr>
            <a:spLocks noChangeArrowheads="1"/>
          </p:cNvSpPr>
          <p:nvPr/>
        </p:nvSpPr>
        <p:spPr bwMode="auto">
          <a:xfrm>
            <a:off x="4621213" y="5541963"/>
            <a:ext cx="1009650" cy="550862"/>
          </a:xfrm>
          <a:prstGeom prst="rightArrow">
            <a:avLst>
              <a:gd name="adj1" fmla="val 50000"/>
              <a:gd name="adj2" fmla="val 45821"/>
            </a:avLst>
          </a:prstGeom>
          <a:solidFill>
            <a:srgbClr val="99CC00"/>
          </a:solidFill>
          <a:ln w="1905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0" y="1052513"/>
            <a:ext cx="66811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 rot="5552109">
            <a:off x="371463" y="1732287"/>
            <a:ext cx="445070" cy="346373"/>
          </a:xfrm>
          <a:prstGeom prst="teardrop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/>
          <p:cNvSpPr/>
          <p:nvPr/>
        </p:nvSpPr>
        <p:spPr>
          <a:xfrm rot="5552109">
            <a:off x="376224" y="3427497"/>
            <a:ext cx="445070" cy="346373"/>
          </a:xfrm>
          <a:prstGeom prst="teardrop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/>
          <p:cNvSpPr/>
          <p:nvPr/>
        </p:nvSpPr>
        <p:spPr>
          <a:xfrm rot="5552109">
            <a:off x="369304" y="5115681"/>
            <a:ext cx="445070" cy="346373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28A85-9D8C-409B-8442-6BD315AF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27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9117784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610943" y="5739827"/>
            <a:ext cx="2510624" cy="584775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endParaRPr lang="en-US" sz="1600" dirty="0"/>
          </a:p>
          <a:p>
            <a:pPr marL="228600" indent="-228600" algn="ctr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</a:p>
        </p:txBody>
      </p:sp>
      <p:sp>
        <p:nvSpPr>
          <p:cNvPr id="8" name="Up Arrow 7"/>
          <p:cNvSpPr/>
          <p:nvPr/>
        </p:nvSpPr>
        <p:spPr>
          <a:xfrm>
            <a:off x="2913273" y="543377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65468" y="5791200"/>
            <a:ext cx="2200411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Terukur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226405"/>
            <a:ext cx="24384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, target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monitor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1219202"/>
            <a:ext cx="22860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program  </a:t>
            </a:r>
          </a:p>
        </p:txBody>
      </p:sp>
      <p:sp>
        <p:nvSpPr>
          <p:cNvPr id="12" name="Up Arrow 11"/>
          <p:cNvSpPr/>
          <p:nvPr/>
        </p:nvSpPr>
        <p:spPr>
          <a:xfrm>
            <a:off x="5622936" y="5351489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505200" y="21336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555849" y="2146450"/>
            <a:ext cx="737901" cy="29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24B00-3695-4AA9-8B7E-A5DC49E7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375" y="324366"/>
            <a:ext cx="6819392" cy="1325563"/>
          </a:xfrm>
        </p:spPr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(6.3)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736" y="2275791"/>
            <a:ext cx="694943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SMM,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terencana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: </a:t>
            </a:r>
          </a:p>
          <a:p>
            <a:pPr lvl="1"/>
            <a:r>
              <a:rPr lang="en-US" sz="2400" u="sng" dirty="0" err="1"/>
              <a:t>Tujuan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perubahan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potential </a:t>
            </a:r>
            <a:r>
              <a:rPr lang="en-US" sz="2400" u="sng" dirty="0" err="1"/>
              <a:t>konsekuensinya</a:t>
            </a:r>
            <a:r>
              <a:rPr lang="en-US" sz="2400" u="sng" dirty="0"/>
              <a:t> *</a:t>
            </a:r>
          </a:p>
          <a:p>
            <a:pPr lvl="1"/>
            <a:r>
              <a:rPr lang="en-US" sz="2400" dirty="0" err="1"/>
              <a:t>Integritas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SMM</a:t>
            </a:r>
          </a:p>
          <a:p>
            <a:pPr lvl="1"/>
            <a:r>
              <a:rPr lang="en-US" sz="2400" dirty="0" err="1"/>
              <a:t>Ketersediaan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endParaRPr lang="en-US" sz="2400" dirty="0"/>
          </a:p>
          <a:p>
            <a:pPr lvl="1"/>
            <a:r>
              <a:rPr lang="en-US" sz="2400" u="sng" dirty="0" err="1"/>
              <a:t>Alokasi</a:t>
            </a:r>
            <a:r>
              <a:rPr lang="en-US" sz="2400" u="sng" dirty="0"/>
              <a:t> </a:t>
            </a:r>
            <a:r>
              <a:rPr lang="en-US" sz="2400" u="sng" dirty="0" err="1"/>
              <a:t>atau</a:t>
            </a:r>
            <a:r>
              <a:rPr lang="en-US" sz="2400" u="sng" dirty="0"/>
              <a:t> re-</a:t>
            </a:r>
            <a:r>
              <a:rPr lang="en-US" sz="2400" u="sng" dirty="0" err="1"/>
              <a:t>alokasi</a:t>
            </a:r>
            <a:r>
              <a:rPr lang="en-US" sz="2400" u="sng" dirty="0"/>
              <a:t> </a:t>
            </a:r>
            <a:r>
              <a:rPr lang="en-US" sz="2400" u="sng" dirty="0" err="1"/>
              <a:t>tanggung</a:t>
            </a:r>
            <a:r>
              <a:rPr lang="en-US" sz="2400" u="sng" dirty="0"/>
              <a:t> </a:t>
            </a:r>
            <a:r>
              <a:rPr lang="en-US" sz="2400" u="sng" dirty="0" err="1"/>
              <a:t>jawab</a:t>
            </a:r>
            <a:r>
              <a:rPr lang="en-US" sz="2400" u="sng" dirty="0"/>
              <a:t> </a:t>
            </a:r>
            <a:r>
              <a:rPr lang="en-US" sz="2400" u="sng" dirty="0" err="1"/>
              <a:t>dan</a:t>
            </a:r>
            <a:r>
              <a:rPr lang="en-US" sz="2400" u="sng" dirty="0"/>
              <a:t> </a:t>
            </a:r>
            <a:r>
              <a:rPr lang="en-US" sz="2400" u="sng" dirty="0" err="1"/>
              <a:t>wewenang</a:t>
            </a:r>
            <a:r>
              <a:rPr lang="en-US" sz="2400" u="sng" dirty="0"/>
              <a:t> *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91475" y="-181133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1" y="-155496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16896" y="1644021"/>
            <a:ext cx="334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3080792" cy="6885384"/>
          </a:xfrm>
          <a:custGeom>
            <a:avLst/>
            <a:gdLst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2360712 w 2360712"/>
              <a:gd name="connsiteY2" fmla="*/ 6885384 h 6885384"/>
              <a:gd name="connsiteX3" fmla="*/ 0 w 2360712"/>
              <a:gd name="connsiteY3" fmla="*/ 6885384 h 6885384"/>
              <a:gd name="connsiteX4" fmla="*/ 0 w 2360712"/>
              <a:gd name="connsiteY4" fmla="*/ 0 h 6885384"/>
              <a:gd name="connsiteX0" fmla="*/ 0 w 2360712"/>
              <a:gd name="connsiteY0" fmla="*/ 0 h 6928247"/>
              <a:gd name="connsiteX1" fmla="*/ 2360712 w 2360712"/>
              <a:gd name="connsiteY1" fmla="*/ 0 h 6928247"/>
              <a:gd name="connsiteX2" fmla="*/ 2360712 w 2360712"/>
              <a:gd name="connsiteY2" fmla="*/ 6928247 h 6928247"/>
              <a:gd name="connsiteX3" fmla="*/ 0 w 2360712"/>
              <a:gd name="connsiteY3" fmla="*/ 6885384 h 6928247"/>
              <a:gd name="connsiteX4" fmla="*/ 0 w 2360712"/>
              <a:gd name="connsiteY4" fmla="*/ 0 h 6928247"/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0 w 2360712"/>
              <a:gd name="connsiteY2" fmla="*/ 6885384 h 6885384"/>
              <a:gd name="connsiteX3" fmla="*/ 0 w 2360712"/>
              <a:gd name="connsiteY3" fmla="*/ 0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712" h="6885384">
                <a:moveTo>
                  <a:pt x="0" y="0"/>
                </a:moveTo>
                <a:lnTo>
                  <a:pt x="2360712" y="0"/>
                </a:lnTo>
                <a:lnTo>
                  <a:pt x="0" y="688538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87560" y="0"/>
            <a:ext cx="3080792" cy="688538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 descr="C:\Users\MGR\AppData\Roaming\PixelMetrics\CaptureWiz\Temp\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169" l="0" r="98523">
                        <a14:foregroundMark x1="23840" y1="59420" x2="23840" y2="59420"/>
                        <a14:foregroundMark x1="32911" y1="66184" x2="32911" y2="66184"/>
                        <a14:foregroundMark x1="41350" y1="68116" x2="41350" y2="68116"/>
                        <a14:foregroundMark x1="51055" y1="66667" x2="51055" y2="66667"/>
                        <a14:foregroundMark x1="61181" y1="64251" x2="61181" y2="64251"/>
                        <a14:foregroundMark x1="51266" y1="42995" x2="51266" y2="42995"/>
                        <a14:foregroundMark x1="55696" y1="41063" x2="55696" y2="41063"/>
                        <a14:foregroundMark x1="63924" y1="39614" x2="63924" y2="39614"/>
                        <a14:foregroundMark x1="73629" y1="37198" x2="73629" y2="3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298729"/>
            <a:ext cx="2492301" cy="10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BE4AAA-D150-4692-9022-20CC4190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4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danamonawards.org/back_danamon/images/news/Kiat%20Sukses%20Menghadapi%20Persaingan%20Pasar%20Glob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489"/>
          <a:stretch/>
        </p:blipFill>
        <p:spPr bwMode="auto">
          <a:xfrm flipH="1">
            <a:off x="-15553" y="-21756"/>
            <a:ext cx="4701792" cy="687975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286496" y="3566122"/>
            <a:ext cx="2956900" cy="111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46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KONDISI</a:t>
            </a:r>
            <a:endParaRPr lang="en-US" sz="6646" dirty="0"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5286496" y="3086596"/>
            <a:ext cx="3784604" cy="66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92" b="1" dirty="0" err="1">
                <a:solidFill>
                  <a:schemeClr val="accent1">
                    <a:lumMod val="50000"/>
                  </a:schemeClr>
                </a:solidFill>
              </a:rPr>
              <a:t>Memahami</a:t>
            </a:r>
            <a:endParaRPr lang="en-US" sz="3692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ccidental Presidency" panose="00000400000000000000" pitchFamily="2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1823" y="5606428"/>
            <a:ext cx="3150221" cy="111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46" dirty="0">
                <a:ln w="18415" cmpd="sng">
                  <a:noFill/>
                  <a:prstDash val="solid"/>
                </a:ln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MINDSET</a:t>
            </a:r>
            <a:endParaRPr lang="en-US" sz="6646" dirty="0">
              <a:solidFill>
                <a:schemeClr val="bg1">
                  <a:alpha val="34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385048" y="5301208"/>
            <a:ext cx="208823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277544" y="4484369"/>
            <a:ext cx="4572000" cy="66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92" b="1" dirty="0" err="1">
                <a:solidFill>
                  <a:schemeClr val="accent1">
                    <a:lumMod val="50000"/>
                  </a:schemeClr>
                </a:solidFill>
              </a:rPr>
              <a:t>Kompetisi</a:t>
            </a:r>
            <a:r>
              <a:rPr lang="en-US" sz="3692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92" b="1" dirty="0" err="1">
                <a:solidFill>
                  <a:schemeClr val="accent1">
                    <a:lumMod val="50000"/>
                  </a:schemeClr>
                </a:solidFill>
              </a:rPr>
              <a:t>Saat</a:t>
            </a:r>
            <a:r>
              <a:rPr lang="en-US" sz="3692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92" b="1" dirty="0" err="1">
                <a:solidFill>
                  <a:schemeClr val="accent1">
                    <a:lumMod val="50000"/>
                  </a:schemeClr>
                </a:solidFill>
              </a:rPr>
              <a:t>ini</a:t>
            </a:r>
            <a:r>
              <a:rPr lang="en-US" sz="3692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1877" y="1957024"/>
            <a:ext cx="1131001" cy="109143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4593866" y="0"/>
            <a:ext cx="1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476E-F631-4F49-8446-4DD38C4E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8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V="1">
            <a:off x="602299" y="6452466"/>
            <a:ext cx="836072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214"/>
          <p:cNvGrpSpPr>
            <a:grpSpLocks/>
          </p:cNvGrpSpPr>
          <p:nvPr/>
        </p:nvGrpSpPr>
        <p:grpSpPr bwMode="auto">
          <a:xfrm>
            <a:off x="6764038" y="6138361"/>
            <a:ext cx="412432" cy="281363"/>
            <a:chOff x="0" y="2704"/>
            <a:chExt cx="1014" cy="678"/>
          </a:xfrm>
        </p:grpSpPr>
        <p:sp>
          <p:nvSpPr>
            <p:cNvPr id="11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12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13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96200" y="617546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313312" y="3772496"/>
            <a:ext cx="5224264" cy="13401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ISO 9001:2015,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meliputi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berbagai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aspek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, di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antaranya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sumberdaya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manusia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infrastruktur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lingkungan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kerja</a:t>
            </a:r>
            <a:r>
              <a:rPr lang="en-US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21332" y="896531"/>
            <a:ext cx="9941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7.1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91132" y="865754"/>
            <a:ext cx="474238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b="1" dirty="0">
                <a:latin typeface="Impact" panose="020B0806030902050204" pitchFamily="34" charset="0"/>
              </a:rPr>
              <a:t>SUMBERDAYA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63035" y="6371382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ISO 9001:2015</a:t>
            </a:r>
          </a:p>
        </p:txBody>
      </p:sp>
      <p:sp>
        <p:nvSpPr>
          <p:cNvPr id="2" name="Rectangle 1"/>
          <p:cNvSpPr/>
          <p:nvPr/>
        </p:nvSpPr>
        <p:spPr>
          <a:xfrm>
            <a:off x="3512840" y="2774957"/>
            <a:ext cx="6393160" cy="438019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428625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42862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11847" y="2780928"/>
            <a:ext cx="432049" cy="2310384"/>
          </a:xfrm>
          <a:custGeom>
            <a:avLst/>
            <a:gdLst>
              <a:gd name="connsiteX0" fmla="*/ 0 w 432048"/>
              <a:gd name="connsiteY0" fmla="*/ 0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0 h 1776063"/>
              <a:gd name="connsiteX0" fmla="*/ 0 w 432048"/>
              <a:gd name="connsiteY0" fmla="*/ 542925 h 1776063"/>
              <a:gd name="connsiteX1" fmla="*/ 432048 w 432048"/>
              <a:gd name="connsiteY1" fmla="*/ 0 h 1776063"/>
              <a:gd name="connsiteX2" fmla="*/ 432048 w 432048"/>
              <a:gd name="connsiteY2" fmla="*/ 1776063 h 1776063"/>
              <a:gd name="connsiteX3" fmla="*/ 0 w 432048"/>
              <a:gd name="connsiteY3" fmla="*/ 1776063 h 1776063"/>
              <a:gd name="connsiteX4" fmla="*/ 0 w 432048"/>
              <a:gd name="connsiteY4" fmla="*/ 542925 h 1776063"/>
              <a:gd name="connsiteX0" fmla="*/ 0 w 460623"/>
              <a:gd name="connsiteY0" fmla="*/ 471488 h 1776063"/>
              <a:gd name="connsiteX1" fmla="*/ 460623 w 460623"/>
              <a:gd name="connsiteY1" fmla="*/ 0 h 1776063"/>
              <a:gd name="connsiteX2" fmla="*/ 460623 w 460623"/>
              <a:gd name="connsiteY2" fmla="*/ 1776063 h 1776063"/>
              <a:gd name="connsiteX3" fmla="*/ 28575 w 460623"/>
              <a:gd name="connsiteY3" fmla="*/ 1776063 h 1776063"/>
              <a:gd name="connsiteX4" fmla="*/ 0 w 460623"/>
              <a:gd name="connsiteY4" fmla="*/ 471488 h 1776063"/>
              <a:gd name="connsiteX0" fmla="*/ 0 w 446336"/>
              <a:gd name="connsiteY0" fmla="*/ 471488 h 1776063"/>
              <a:gd name="connsiteX1" fmla="*/ 446336 w 446336"/>
              <a:gd name="connsiteY1" fmla="*/ 0 h 1776063"/>
              <a:gd name="connsiteX2" fmla="*/ 446336 w 446336"/>
              <a:gd name="connsiteY2" fmla="*/ 1776063 h 1776063"/>
              <a:gd name="connsiteX3" fmla="*/ 14288 w 446336"/>
              <a:gd name="connsiteY3" fmla="*/ 1776063 h 1776063"/>
              <a:gd name="connsiteX4" fmla="*/ 0 w 446336"/>
              <a:gd name="connsiteY4" fmla="*/ 471488 h 1776063"/>
              <a:gd name="connsiteX0" fmla="*/ 0 w 446336"/>
              <a:gd name="connsiteY0" fmla="*/ 400050 h 1704625"/>
              <a:gd name="connsiteX1" fmla="*/ 417761 w 446336"/>
              <a:gd name="connsiteY1" fmla="*/ 0 h 1704625"/>
              <a:gd name="connsiteX2" fmla="*/ 446336 w 446336"/>
              <a:gd name="connsiteY2" fmla="*/ 1704625 h 1704625"/>
              <a:gd name="connsiteX3" fmla="*/ 14288 w 446336"/>
              <a:gd name="connsiteY3" fmla="*/ 1704625 h 1704625"/>
              <a:gd name="connsiteX4" fmla="*/ 0 w 446336"/>
              <a:gd name="connsiteY4" fmla="*/ 40005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28576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704625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60624"/>
              <a:gd name="connsiteY0" fmla="*/ 326260 h 1704625"/>
              <a:gd name="connsiteX1" fmla="*/ 432049 w 460624"/>
              <a:gd name="connsiteY1" fmla="*/ 0 h 1704625"/>
              <a:gd name="connsiteX2" fmla="*/ 460624 w 460624"/>
              <a:gd name="connsiteY2" fmla="*/ 1388381 h 1704625"/>
              <a:gd name="connsiteX3" fmla="*/ 1 w 460624"/>
              <a:gd name="connsiteY3" fmla="*/ 1704625 h 1704625"/>
              <a:gd name="connsiteX4" fmla="*/ 0 w 460624"/>
              <a:gd name="connsiteY4" fmla="*/ 326260 h 1704625"/>
              <a:gd name="connsiteX0" fmla="*/ 0 w 432049"/>
              <a:gd name="connsiteY0" fmla="*/ 326260 h 1704625"/>
              <a:gd name="connsiteX1" fmla="*/ 432049 w 432049"/>
              <a:gd name="connsiteY1" fmla="*/ 0 h 1704625"/>
              <a:gd name="connsiteX2" fmla="*/ 432049 w 432049"/>
              <a:gd name="connsiteY2" fmla="*/ 1377839 h 1704625"/>
              <a:gd name="connsiteX3" fmla="*/ 1 w 432049"/>
              <a:gd name="connsiteY3" fmla="*/ 1704625 h 1704625"/>
              <a:gd name="connsiteX4" fmla="*/ 0 w 432049"/>
              <a:gd name="connsiteY4" fmla="*/ 326260 h 170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1704625">
                <a:moveTo>
                  <a:pt x="0" y="326260"/>
                </a:moveTo>
                <a:lnTo>
                  <a:pt x="432049" y="0"/>
                </a:lnTo>
                <a:lnTo>
                  <a:pt x="432049" y="1377839"/>
                </a:lnTo>
                <a:lnTo>
                  <a:pt x="1" y="1704625"/>
                </a:lnTo>
                <a:cubicBezTo>
                  <a:pt x="1" y="1245170"/>
                  <a:pt x="0" y="785715"/>
                  <a:pt x="0" y="32626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8406825">
            <a:off x="3763875" y="3260860"/>
            <a:ext cx="749093" cy="411662"/>
          </a:xfrm>
          <a:custGeom>
            <a:avLst/>
            <a:gdLst>
              <a:gd name="connsiteX0" fmla="*/ 0 w 792088"/>
              <a:gd name="connsiteY0" fmla="*/ 637530 h 637530"/>
              <a:gd name="connsiteX1" fmla="*/ 396044 w 792088"/>
              <a:gd name="connsiteY1" fmla="*/ 0 h 637530"/>
              <a:gd name="connsiteX2" fmla="*/ 792088 w 792088"/>
              <a:gd name="connsiteY2" fmla="*/ 637530 h 637530"/>
              <a:gd name="connsiteX3" fmla="*/ 0 w 792088"/>
              <a:gd name="connsiteY3" fmla="*/ 637530 h 637530"/>
              <a:gd name="connsiteX0" fmla="*/ 0 w 769425"/>
              <a:gd name="connsiteY0" fmla="*/ 637530 h 637530"/>
              <a:gd name="connsiteX1" fmla="*/ 396044 w 769425"/>
              <a:gd name="connsiteY1" fmla="*/ 0 h 637530"/>
              <a:gd name="connsiteX2" fmla="*/ 769425 w 769425"/>
              <a:gd name="connsiteY2" fmla="*/ 511764 h 637530"/>
              <a:gd name="connsiteX3" fmla="*/ 0 w 769425"/>
              <a:gd name="connsiteY3" fmla="*/ 637530 h 637530"/>
              <a:gd name="connsiteX0" fmla="*/ 0 w 791865"/>
              <a:gd name="connsiteY0" fmla="*/ 368890 h 511764"/>
              <a:gd name="connsiteX1" fmla="*/ 418484 w 791865"/>
              <a:gd name="connsiteY1" fmla="*/ 0 h 511764"/>
              <a:gd name="connsiteX2" fmla="*/ 791865 w 791865"/>
              <a:gd name="connsiteY2" fmla="*/ 511764 h 511764"/>
              <a:gd name="connsiteX3" fmla="*/ 0 w 791865"/>
              <a:gd name="connsiteY3" fmla="*/ 368890 h 511764"/>
              <a:gd name="connsiteX0" fmla="*/ 0 w 694876"/>
              <a:gd name="connsiteY0" fmla="*/ 368890 h 405885"/>
              <a:gd name="connsiteX1" fmla="*/ 418484 w 694876"/>
              <a:gd name="connsiteY1" fmla="*/ 0 h 405885"/>
              <a:gd name="connsiteX2" fmla="*/ 694876 w 694876"/>
              <a:gd name="connsiteY2" fmla="*/ 405885 h 405885"/>
              <a:gd name="connsiteX3" fmla="*/ 0 w 694876"/>
              <a:gd name="connsiteY3" fmla="*/ 368890 h 405885"/>
              <a:gd name="connsiteX0" fmla="*/ 0 w 749093"/>
              <a:gd name="connsiteY0" fmla="*/ 368890 h 454547"/>
              <a:gd name="connsiteX1" fmla="*/ 418484 w 749093"/>
              <a:gd name="connsiteY1" fmla="*/ 0 h 454547"/>
              <a:gd name="connsiteX2" fmla="*/ 749093 w 749093"/>
              <a:gd name="connsiteY2" fmla="*/ 454547 h 454547"/>
              <a:gd name="connsiteX3" fmla="*/ 0 w 749093"/>
              <a:gd name="connsiteY3" fmla="*/ 368890 h 454547"/>
              <a:gd name="connsiteX0" fmla="*/ 0 w 749093"/>
              <a:gd name="connsiteY0" fmla="*/ 326005 h 411662"/>
              <a:gd name="connsiteX1" fmla="*/ 432704 w 749093"/>
              <a:gd name="connsiteY1" fmla="*/ 0 h 411662"/>
              <a:gd name="connsiteX2" fmla="*/ 749093 w 749093"/>
              <a:gd name="connsiteY2" fmla="*/ 411662 h 411662"/>
              <a:gd name="connsiteX3" fmla="*/ 0 w 749093"/>
              <a:gd name="connsiteY3" fmla="*/ 326005 h 41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093" h="411662">
                <a:moveTo>
                  <a:pt x="0" y="326005"/>
                </a:moveTo>
                <a:lnTo>
                  <a:pt x="432704" y="0"/>
                </a:lnTo>
                <a:lnTo>
                  <a:pt x="749093" y="411662"/>
                </a:lnTo>
                <a:lnTo>
                  <a:pt x="0" y="32600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"/>
          <p:cNvSpPr/>
          <p:nvPr/>
        </p:nvSpPr>
        <p:spPr>
          <a:xfrm flipH="1" flipV="1">
            <a:off x="0" y="4653136"/>
            <a:ext cx="3943896" cy="438176"/>
          </a:xfrm>
          <a:custGeom>
            <a:avLst/>
            <a:gdLst>
              <a:gd name="connsiteX0" fmla="*/ 0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0 w 6393160"/>
              <a:gd name="connsiteY4" fmla="*/ 0 h 438019"/>
              <a:gd name="connsiteX0" fmla="*/ 428625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428625 w 6393160"/>
              <a:gd name="connsiteY4" fmla="*/ 0 h 438019"/>
              <a:gd name="connsiteX0" fmla="*/ 683391 w 6393160"/>
              <a:gd name="connsiteY0" fmla="*/ 5713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83391 w 6393160"/>
              <a:gd name="connsiteY4" fmla="*/ 57130 h 438019"/>
              <a:gd name="connsiteX0" fmla="*/ 637070 w 6393160"/>
              <a:gd name="connsiteY0" fmla="*/ 14282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637070 w 6393160"/>
              <a:gd name="connsiteY4" fmla="*/ 14282 h 438019"/>
              <a:gd name="connsiteX0" fmla="*/ 590749 w 6393160"/>
              <a:gd name="connsiteY0" fmla="*/ 0 h 438019"/>
              <a:gd name="connsiteX1" fmla="*/ 6393160 w 6393160"/>
              <a:gd name="connsiteY1" fmla="*/ 0 h 438019"/>
              <a:gd name="connsiteX2" fmla="*/ 6393160 w 6393160"/>
              <a:gd name="connsiteY2" fmla="*/ 438019 h 438019"/>
              <a:gd name="connsiteX3" fmla="*/ 0 w 6393160"/>
              <a:gd name="connsiteY3" fmla="*/ 438019 h 438019"/>
              <a:gd name="connsiteX4" fmla="*/ 590749 w 6393160"/>
              <a:gd name="connsiteY4" fmla="*/ 0 h 43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3160" h="438019">
                <a:moveTo>
                  <a:pt x="590749" y="0"/>
                </a:moveTo>
                <a:lnTo>
                  <a:pt x="6393160" y="0"/>
                </a:lnTo>
                <a:lnTo>
                  <a:pt x="6393160" y="438019"/>
                </a:lnTo>
                <a:lnTo>
                  <a:pt x="0" y="438019"/>
                </a:lnTo>
                <a:lnTo>
                  <a:pt x="59074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http://twainfuture.files.wordpress.com/2011/12/discu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30" y="1770512"/>
            <a:ext cx="3538077" cy="30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C8271-48EB-44C7-9C7C-8C41DA83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1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07468" y="2132856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414297" y="2852936"/>
            <a:ext cx="1169235" cy="90609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6561" y="3963673"/>
            <a:ext cx="20339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7.1.2 </a:t>
            </a:r>
            <a:r>
              <a:rPr lang="en-US" sz="1400" dirty="0" err="1"/>
              <a:t>Manusia</a:t>
            </a:r>
            <a:endParaRPr lang="en-US" sz="1400" dirty="0"/>
          </a:p>
          <a:p>
            <a:pPr algn="ctr"/>
            <a:r>
              <a:rPr lang="id-ID" sz="1400" dirty="0"/>
              <a:t>(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id-ID" sz="1400" dirty="0"/>
              <a:t>)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746051" y="3960013"/>
            <a:ext cx="22056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7.1.3 </a:t>
            </a:r>
            <a:r>
              <a:rPr lang="id-ID" sz="1400" dirty="0"/>
              <a:t>Infrastruktur</a:t>
            </a:r>
          </a:p>
          <a:p>
            <a:pPr algn="ctr"/>
            <a:r>
              <a:rPr lang="id-ID" sz="1400" dirty="0"/>
              <a:t>(Terawat &amp; Tidak mengalami kerusakan)</a:t>
            </a:r>
          </a:p>
        </p:txBody>
      </p:sp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4095700" y="2852936"/>
            <a:ext cx="711971" cy="1124073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064470" y="2852936"/>
            <a:ext cx="311150" cy="111396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503417" y="3977009"/>
            <a:ext cx="26085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7.1.4 </a:t>
            </a:r>
            <a:r>
              <a:rPr lang="id-ID" sz="1400" dirty="0"/>
              <a:t>Lingkungan</a:t>
            </a:r>
            <a:r>
              <a:rPr lang="en-US" sz="1400" dirty="0"/>
              <a:t> </a:t>
            </a:r>
            <a:r>
              <a:rPr lang="id-ID" sz="1400" dirty="0"/>
              <a:t>Kerja</a:t>
            </a:r>
            <a:endParaRPr lang="en-US" sz="1400" dirty="0"/>
          </a:p>
          <a:p>
            <a:pPr algn="ctr"/>
            <a:r>
              <a:rPr lang="id-ID" sz="1400" dirty="0"/>
              <a:t>Yang Terkait </a:t>
            </a:r>
            <a:r>
              <a:rPr lang="en-US" sz="1400" dirty="0"/>
              <a:t>Operational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895900" y="3987641"/>
            <a:ext cx="29523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7.1.5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endParaRPr lang="id-ID" sz="1400" dirty="0"/>
          </a:p>
          <a:p>
            <a:pPr algn="ctr"/>
            <a:endParaRPr lang="id-ID" sz="1400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26791" y="332656"/>
            <a:ext cx="4842233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3200" b="1" i="1" dirty="0" err="1"/>
              <a:t>Sumberdaya</a:t>
            </a:r>
            <a:r>
              <a:rPr lang="id-ID" sz="3200" b="1" i="1" dirty="0"/>
              <a:t> (meliputi):</a:t>
            </a:r>
            <a:endParaRPr lang="en-US" sz="32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31604" y="4725144"/>
            <a:ext cx="14354" cy="10197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367508" y="5877272"/>
            <a:ext cx="2205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i="1" u="sng" dirty="0"/>
              <a:t>7.1.6 </a:t>
            </a:r>
            <a:r>
              <a:rPr lang="en-US" sz="1400" i="1" u="sng" dirty="0" err="1"/>
              <a:t>Pengetahuan</a:t>
            </a:r>
            <a:r>
              <a:rPr lang="en-US" sz="1400" i="1" u="sng" dirty="0"/>
              <a:t> </a:t>
            </a:r>
            <a:r>
              <a:rPr lang="en-US" sz="1400" i="1" u="sng" dirty="0" err="1"/>
              <a:t>Organisasi</a:t>
            </a:r>
            <a:endParaRPr lang="id-ID" sz="1400" i="1" u="sng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268288" y="4790267"/>
            <a:ext cx="1243236" cy="101499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951684" y="4749649"/>
            <a:ext cx="900215" cy="1055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80882" y="89061"/>
            <a:ext cx="289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/>
              <a:t>7.1. </a:t>
            </a:r>
            <a:r>
              <a:rPr lang="en-US" sz="2400" dirty="0" err="1"/>
              <a:t>Sumberdaya</a:t>
            </a:r>
            <a:endParaRPr lang="en-US" sz="2400" dirty="0"/>
          </a:p>
        </p:txBody>
      </p:sp>
      <p:cxnSp>
        <p:nvCxnSpPr>
          <p:cNvPr id="26" name="Straight Connector 25"/>
          <p:cNvCxnSpPr>
            <a:endCxn id="40" idx="6"/>
          </p:cNvCxnSpPr>
          <p:nvPr/>
        </p:nvCxnSpPr>
        <p:spPr>
          <a:xfrm>
            <a:off x="272480" y="1135267"/>
            <a:ext cx="8851963" cy="25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15540" y="9807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69224" y="980728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763213" y="9807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3603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25" y="1484784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40" y="1585672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4527748" y="2780928"/>
            <a:ext cx="2664296" cy="11521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383732" y="4797152"/>
            <a:ext cx="1944216" cy="1080120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4E4A06D-0FBF-4F81-A116-7018D5395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B4C7AD-85C7-4346-8D88-9DD0D8A6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1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2626139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64049" y="3952354"/>
            <a:ext cx="3090768" cy="265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 err="1">
                <a:solidFill>
                  <a:srgbClr val="000000"/>
                </a:solidFill>
              </a:rPr>
              <a:t>Lingkungan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Sosial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>
                <a:solidFill>
                  <a:srgbClr val="000000"/>
                </a:solidFill>
              </a:rPr>
              <a:t>misalnya</a:t>
            </a:r>
            <a:r>
              <a:rPr lang="en-US" sz="1400" b="1" u="sng" dirty="0">
                <a:solidFill>
                  <a:srgbClr val="000000"/>
                </a:solidFill>
              </a:rPr>
              <a:t> non-</a:t>
            </a:r>
            <a:r>
              <a:rPr lang="en-US" sz="1400" b="1" u="sng" dirty="0" err="1">
                <a:solidFill>
                  <a:srgbClr val="000000"/>
                </a:solidFill>
              </a:rPr>
              <a:t>diskriminatif</a:t>
            </a:r>
            <a:r>
              <a:rPr lang="en-US" sz="1400" b="1" u="sng" dirty="0">
                <a:solidFill>
                  <a:srgbClr val="000000"/>
                </a:solidFill>
              </a:rPr>
              <a:t>, </a:t>
            </a:r>
            <a:r>
              <a:rPr lang="en-US" sz="1400" b="1" u="sng" dirty="0" err="1">
                <a:solidFill>
                  <a:srgbClr val="000000"/>
                </a:solidFill>
              </a:rPr>
              <a:t>ketenangan</a:t>
            </a:r>
            <a:r>
              <a:rPr lang="en-US" sz="1400" b="1" u="sng" dirty="0">
                <a:solidFill>
                  <a:srgbClr val="000000"/>
                </a:solidFill>
              </a:rPr>
              <a:t>, non-</a:t>
            </a:r>
            <a:r>
              <a:rPr lang="en-US" sz="1400" b="1" u="sng" dirty="0" err="1">
                <a:solidFill>
                  <a:srgbClr val="000000"/>
                </a:solidFill>
              </a:rPr>
              <a:t>konfrontatif</a:t>
            </a:r>
            <a:r>
              <a:rPr lang="en-US" sz="1400" b="1" u="sng" dirty="0">
                <a:solidFill>
                  <a:srgbClr val="000000"/>
                </a:solidFill>
              </a:rPr>
              <a:t>)</a:t>
            </a:r>
            <a:r>
              <a:rPr lang="en-US" sz="1400" b="1" u="sng" dirty="0"/>
              <a:t>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</a:rPr>
              <a:t>Psikologis</a:t>
            </a:r>
            <a:r>
              <a:rPr lang="en-US" sz="1400" b="1" u="sng" dirty="0">
                <a:solidFill>
                  <a:srgbClr val="000000"/>
                </a:solidFill>
              </a:rPr>
              <a:t> (</a:t>
            </a:r>
            <a:r>
              <a:rPr lang="en-US" sz="1400" b="1" u="sng" dirty="0" err="1"/>
              <a:t>misalnya</a:t>
            </a:r>
            <a:r>
              <a:rPr lang="en-US" sz="1400" b="1" u="sng" dirty="0"/>
              <a:t> </a:t>
            </a:r>
            <a:r>
              <a:rPr lang="en-US" sz="1400" b="1" u="sng" dirty="0" err="1"/>
              <a:t>mengurangi-stess</a:t>
            </a:r>
            <a:r>
              <a:rPr lang="en-US" sz="1400" b="1" u="sng" dirty="0"/>
              <a:t>, </a:t>
            </a:r>
            <a:r>
              <a:rPr lang="en-US" sz="1400" b="1" u="sng" dirty="0" err="1"/>
              <a:t>mencegah</a:t>
            </a:r>
            <a:r>
              <a:rPr lang="en-US" sz="1400" b="1" u="sng" dirty="0"/>
              <a:t> </a:t>
            </a:r>
            <a:r>
              <a:rPr lang="en-US" sz="1400" b="1" u="sng" dirty="0" err="1"/>
              <a:t>kelelahan</a:t>
            </a:r>
            <a:r>
              <a:rPr lang="en-US" sz="1400" b="1" u="sng" dirty="0"/>
              <a:t>, </a:t>
            </a:r>
            <a:r>
              <a:rPr lang="en-US" sz="1400" b="1" u="sng" dirty="0" err="1"/>
              <a:t>meredam</a:t>
            </a:r>
            <a:r>
              <a:rPr lang="en-US" sz="1400" b="1" u="sng" dirty="0"/>
              <a:t> </a:t>
            </a:r>
            <a:r>
              <a:rPr lang="en-US" sz="1400" b="1" u="sng" dirty="0" err="1"/>
              <a:t>emosi</a:t>
            </a:r>
            <a:r>
              <a:rPr lang="en-US" sz="1400" b="1" u="sng" dirty="0"/>
              <a:t>). *</a:t>
            </a:r>
            <a:endParaRPr lang="en-US" sz="1400" b="1" u="sng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000000"/>
                </a:solidFill>
              </a:rPr>
              <a:t>Fisik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suhu</a:t>
            </a:r>
            <a:r>
              <a:rPr lang="en-US" sz="1400" dirty="0"/>
              <a:t>, </a:t>
            </a:r>
            <a:r>
              <a:rPr lang="en-US" sz="1400" dirty="0" err="1"/>
              <a:t>panas</a:t>
            </a:r>
            <a:r>
              <a:rPr lang="en-US" sz="1400" dirty="0"/>
              <a:t>, </a:t>
            </a:r>
            <a:r>
              <a:rPr lang="en-US" sz="1400" dirty="0" err="1"/>
              <a:t>kelembaban</a:t>
            </a:r>
            <a:r>
              <a:rPr lang="en-US" sz="1400" dirty="0"/>
              <a:t>, </a:t>
            </a:r>
            <a:r>
              <a:rPr lang="en-US" sz="1400" dirty="0" err="1"/>
              <a:t>cahaya</a:t>
            </a:r>
            <a:r>
              <a:rPr lang="en-US" sz="1400" dirty="0"/>
              <a:t>, </a:t>
            </a:r>
            <a:r>
              <a:rPr lang="en-US" sz="1400" dirty="0" err="1"/>
              <a:t>aliran</a:t>
            </a:r>
            <a:r>
              <a:rPr lang="en-US" sz="1400" dirty="0"/>
              <a:t> </a:t>
            </a:r>
            <a:r>
              <a:rPr lang="en-US" sz="1400" dirty="0" err="1"/>
              <a:t>udara</a:t>
            </a:r>
            <a:r>
              <a:rPr lang="en-US" sz="1400" dirty="0"/>
              <a:t>, </a:t>
            </a:r>
            <a:r>
              <a:rPr lang="en-US" sz="1400" dirty="0" err="1"/>
              <a:t>kebersihan</a:t>
            </a:r>
            <a:r>
              <a:rPr lang="en-US" sz="1400" dirty="0"/>
              <a:t>, </a:t>
            </a:r>
            <a:r>
              <a:rPr lang="en-US" sz="1400" dirty="0" err="1"/>
              <a:t>kebisingan</a:t>
            </a:r>
            <a:r>
              <a:rPr lang="en-US" sz="1400" dirty="0"/>
              <a:t>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838484" y="4392511"/>
            <a:ext cx="2338652" cy="1772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id-ID" sz="1400" b="1" dirty="0">
                <a:solidFill>
                  <a:srgbClr val="000000"/>
                </a:solidFill>
              </a:rPr>
              <a:t>Infrastruktur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meliputi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Gedung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Peralatan hardware maupun software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Kendaraan</a:t>
            </a:r>
            <a:endParaRPr lang="en-US" sz="1400" dirty="0">
              <a:solidFill>
                <a:srgbClr val="000000"/>
              </a:solidFill>
            </a:endParaRPr>
          </a:p>
          <a:p>
            <a:pPr marL="295366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</a:rPr>
              <a:t>Sistem Informasi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468337" y="1571914"/>
            <a:ext cx="2915301" cy="259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>
                <a:solidFill>
                  <a:srgbClr val="000000"/>
                </a:solidFill>
              </a:rPr>
              <a:t>	</a:t>
            </a:r>
            <a:r>
              <a:rPr lang="en-US" sz="1400" b="1" dirty="0" err="1">
                <a:solidFill>
                  <a:srgbClr val="000000"/>
                </a:solidFill>
              </a:rPr>
              <a:t>Menetapkan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dan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menyediakan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sumberdaya</a:t>
            </a:r>
            <a:r>
              <a:rPr lang="en-US" sz="1400" b="1" dirty="0">
                <a:solidFill>
                  <a:srgbClr val="000000"/>
                </a:solidFill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</a:rPr>
              <a:t>dibutuhkan</a:t>
            </a:r>
            <a:r>
              <a:rPr lang="en-US" sz="1400" b="1" dirty="0">
                <a:solidFill>
                  <a:srgbClr val="000000"/>
                </a:solidFill>
              </a:rPr>
              <a:t>, </a:t>
            </a:r>
            <a:r>
              <a:rPr lang="en-US" sz="1400" b="1" dirty="0" err="1">
                <a:solidFill>
                  <a:srgbClr val="000000"/>
                </a:solidFill>
              </a:rPr>
              <a:t>dengan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dirty="0" err="1">
                <a:solidFill>
                  <a:srgbClr val="000000"/>
                </a:solidFill>
              </a:rPr>
              <a:t>mempertimbangkan</a:t>
            </a:r>
            <a:r>
              <a:rPr lang="en-US" sz="1400" b="1" dirty="0">
                <a:solidFill>
                  <a:srgbClr val="000000"/>
                </a:solidFill>
              </a:rPr>
              <a:t> :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Kemampuan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batasan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ada</a:t>
            </a:r>
            <a:r>
              <a:rPr lang="en-US" sz="1400" dirty="0">
                <a:solidFill>
                  <a:srgbClr val="000000"/>
                </a:solidFill>
              </a:rPr>
              <a:t> di internal.</a:t>
            </a:r>
          </a:p>
          <a:p>
            <a:pPr marL="666830" lvl="1" indent="-295366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Apa</a:t>
            </a:r>
            <a:r>
              <a:rPr lang="en-US" sz="1400" dirty="0">
                <a:solidFill>
                  <a:srgbClr val="000000"/>
                </a:solidFill>
              </a:rPr>
              <a:t> yang </a:t>
            </a:r>
            <a:r>
              <a:rPr lang="en-US" sz="1400" dirty="0" err="1">
                <a:solidFill>
                  <a:srgbClr val="000000"/>
                </a:solidFill>
              </a:rPr>
              <a:t>perlu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diperoleh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oleh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eksternal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459952" y="4396848"/>
            <a:ext cx="2692847" cy="7525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300" b="1" dirty="0" err="1">
                <a:solidFill>
                  <a:srgbClr val="000000"/>
                </a:solidFill>
              </a:rPr>
              <a:t>Menetapkan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Menyediakan</a:t>
            </a:r>
            <a:r>
              <a:rPr lang="en-US" sz="1300" b="1" dirty="0">
                <a:solidFill>
                  <a:srgbClr val="000000"/>
                </a:solidFill>
              </a:rPr>
              <a:t> orang </a:t>
            </a:r>
            <a:r>
              <a:rPr lang="en-US" sz="1300" b="1" dirty="0" err="1">
                <a:solidFill>
                  <a:srgbClr val="000000"/>
                </a:solidFill>
              </a:rPr>
              <a:t>sesuai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dengan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kebutuhan</a:t>
            </a:r>
            <a:r>
              <a:rPr lang="en-US" sz="1300" b="1" dirty="0">
                <a:solidFill>
                  <a:srgbClr val="000000"/>
                </a:solidFill>
              </a:rPr>
              <a:t> </a:t>
            </a:r>
            <a:r>
              <a:rPr lang="en-US" sz="1300" b="1" dirty="0" err="1">
                <a:solidFill>
                  <a:srgbClr val="000000"/>
                </a:solidFill>
              </a:rPr>
              <a:t>organisasi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 rot="5644996" flipH="1">
            <a:off x="2706503" y="3781091"/>
            <a:ext cx="1531800" cy="951280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11548515" flipH="1" flipV="1">
            <a:off x="2809659" y="1232590"/>
            <a:ext cx="1957885" cy="579978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2649" y="8202"/>
            <a:ext cx="9893352" cy="8480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575" b="1" dirty="0">
                <a:latin typeface="+mj-lt"/>
                <a:ea typeface="+mj-ea"/>
                <a:cs typeface="+mj-cs"/>
              </a:rPr>
              <a:t>7.1. </a:t>
            </a:r>
            <a:r>
              <a:rPr lang="en-US" sz="3575" b="1" dirty="0" err="1">
                <a:latin typeface="+mj-lt"/>
                <a:ea typeface="+mj-ea"/>
                <a:cs typeface="+mj-cs"/>
              </a:rPr>
              <a:t>Sumberdaya</a:t>
            </a:r>
            <a:endParaRPr lang="en-US" sz="3575" b="1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76471" y="956768"/>
            <a:ext cx="2221219" cy="8756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38421" y="1016188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Dan </a:t>
            </a:r>
            <a:r>
              <a:rPr lang="en-US" sz="1400" dirty="0" err="1"/>
              <a:t>Menyediakan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Sumberdaya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4081503" y="19682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16622" y="2385150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29176" y="19682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98" y="2568889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38" y="2500958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>
            <a:spLocks/>
          </p:cNvSpPr>
          <p:nvPr/>
        </p:nvSpPr>
        <p:spPr bwMode="auto">
          <a:xfrm rot="9265258" flipH="1" flipV="1">
            <a:off x="5151609" y="3735283"/>
            <a:ext cx="829514" cy="60807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1880198" flipH="1">
            <a:off x="8241256" y="3432554"/>
            <a:ext cx="1647725" cy="68576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8" name="Straight Arrow Connector 7"/>
          <p:cNvCxnSpPr>
            <a:stCxn id="21" idx="3"/>
            <a:endCxn id="25" idx="6"/>
          </p:cNvCxnSpPr>
          <p:nvPr/>
        </p:nvCxnSpPr>
        <p:spPr>
          <a:xfrm flipH="1">
            <a:off x="4442733" y="1704193"/>
            <a:ext cx="659028" cy="44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4"/>
            <a:endCxn id="26" idx="0"/>
          </p:cNvCxnSpPr>
          <p:nvPr/>
        </p:nvCxnSpPr>
        <p:spPr>
          <a:xfrm>
            <a:off x="5887081" y="1832431"/>
            <a:ext cx="10156" cy="552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5"/>
            <a:endCxn id="27" idx="1"/>
          </p:cNvCxnSpPr>
          <p:nvPr/>
        </p:nvCxnSpPr>
        <p:spPr>
          <a:xfrm>
            <a:off x="6672400" y="1704193"/>
            <a:ext cx="909677" cy="316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55DF5-0AF2-4D03-AD2E-DCEDE5C22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B0C3C-257B-47C0-BE0C-74FEAC24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1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55912" y="393885"/>
            <a:ext cx="3993357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75" b="1" i="1" dirty="0"/>
              <a:t>7.1.5 </a:t>
            </a:r>
            <a:r>
              <a:rPr lang="en-US" sz="3575" b="1" i="1" dirty="0" err="1"/>
              <a:t>Sumberdaya</a:t>
            </a:r>
            <a:r>
              <a:rPr lang="en-US" sz="3575" b="1" i="1" dirty="0"/>
              <a:t> </a:t>
            </a:r>
            <a:r>
              <a:rPr lang="en-US" sz="3575" b="1" i="1" dirty="0" err="1"/>
              <a:t>untuk</a:t>
            </a:r>
            <a:r>
              <a:rPr lang="en-US" sz="3575" b="1" i="1" dirty="0"/>
              <a:t> </a:t>
            </a:r>
            <a:r>
              <a:rPr lang="en-US" sz="3575" b="1" i="1" dirty="0" err="1"/>
              <a:t>Pemantauan</a:t>
            </a:r>
            <a:r>
              <a:rPr lang="en-US" sz="3575" b="1" i="1" dirty="0"/>
              <a:t> </a:t>
            </a:r>
            <a:r>
              <a:rPr lang="en-US" sz="3575" b="1" i="1" dirty="0" err="1"/>
              <a:t>dan</a:t>
            </a:r>
            <a:r>
              <a:rPr lang="en-US" sz="3575" b="1" i="1" dirty="0"/>
              <a:t> </a:t>
            </a:r>
            <a:r>
              <a:rPr lang="en-US" sz="3575" b="1" i="1" dirty="0" err="1"/>
              <a:t>Pengukuran</a:t>
            </a:r>
            <a:r>
              <a:rPr lang="en-US" sz="3575" b="1" i="1" dirty="0"/>
              <a:t> </a:t>
            </a:r>
            <a:endParaRPr lang="en-US" sz="3575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37323" y="3382149"/>
            <a:ext cx="480103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Dikalibrasi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verifikasi</a:t>
            </a:r>
            <a:r>
              <a:rPr lang="en-US" i="1" dirty="0">
                <a:latin typeface="Arial Narrow" panose="020B0606020202030204" pitchFamily="34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keduanya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selang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waktu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tertentu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atau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sebelum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digunakan</a:t>
            </a:r>
            <a:r>
              <a:rPr lang="en-US" i="1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Identifikasi</a:t>
            </a:r>
            <a:r>
              <a:rPr lang="en-US" i="1" dirty="0">
                <a:latin typeface="Arial Narrow" panose="020B0606020202030204" pitchFamily="34" charset="0"/>
              </a:rPr>
              <a:t> status </a:t>
            </a:r>
            <a:r>
              <a:rPr lang="en-US" i="1" dirty="0" err="1">
                <a:latin typeface="Arial Narrow" panose="020B0606020202030204" pitchFamily="34" charset="0"/>
              </a:rPr>
              <a:t>harus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jelas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Dijaga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dari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kerusakan</a:t>
            </a:r>
            <a:endParaRPr lang="en-US" i="1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i="1" dirty="0" err="1">
                <a:latin typeface="Arial Narrow" panose="020B0606020202030204" pitchFamily="34" charset="0"/>
              </a:rPr>
              <a:t>Lakukan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tindakan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bila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terjadi</a:t>
            </a:r>
            <a:r>
              <a:rPr lang="en-US" i="1" dirty="0">
                <a:latin typeface="Arial Narrow" panose="020B0606020202030204" pitchFamily="34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</a:rPr>
              <a:t>penyimpangan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16790" y="1729489"/>
            <a:ext cx="42345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sumberdaya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disediakan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kegiatan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pemantauan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pengukuran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serta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terpelihara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u="sng" dirty="0">
                <a:latin typeface="Arial Narrow" panose="020B0606020202030204" pitchFamily="34" charset="0"/>
              </a:rPr>
              <a:t>*</a:t>
            </a:r>
            <a:endParaRPr lang="en-US" b="1" u="sng" dirty="0"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55912" y="1484784"/>
            <a:ext cx="4350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://cdn.grid.fotosearch.com/CSP/CSP624/k17345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91" y="3711113"/>
            <a:ext cx="4032478" cy="2454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476672"/>
            <a:ext cx="520134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830A-9A36-4C2A-9A93-A81EA005C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217B-ACA2-4CC1-9EE3-D3CBC0DB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4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960" y="980728"/>
            <a:ext cx="4248472" cy="249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2182" y="4676943"/>
            <a:ext cx="3457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Tetapkan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pengetahuan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diperlukan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proses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operasi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mencapai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r>
              <a:rPr lang="en-US" b="1" u="sng" dirty="0"/>
              <a:t> *</a:t>
            </a:r>
            <a:endParaRPr lang="en-US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40617" y="626252"/>
            <a:ext cx="3394000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Terdapat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kebutuhan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atau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perubahan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tren</a:t>
            </a:r>
            <a:r>
              <a:rPr lang="en-US" sz="1800" b="1" i="1" u="sng" dirty="0"/>
              <a:t>? </a:t>
            </a:r>
            <a:r>
              <a:rPr lang="en-US" sz="1800" b="1" u="sng" dirty="0"/>
              <a:t>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Notched Right Arrow 12"/>
          <p:cNvSpPr/>
          <p:nvPr/>
        </p:nvSpPr>
        <p:spPr>
          <a:xfrm rot="5400000">
            <a:off x="1556617" y="1635013"/>
            <a:ext cx="762000" cy="601854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06872" y="2557154"/>
            <a:ext cx="3394000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i="1" u="sng" dirty="0" err="1"/>
              <a:t>Bagaimana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pengetahuan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saat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ini</a:t>
            </a:r>
            <a:r>
              <a:rPr lang="en-US" sz="1800" b="1" i="1" u="sng" dirty="0"/>
              <a:t>? </a:t>
            </a:r>
            <a:r>
              <a:rPr lang="en-US" sz="1800" b="1" i="1" u="sng" dirty="0" err="1"/>
              <a:t>Perlu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ada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penambahan</a:t>
            </a:r>
            <a:r>
              <a:rPr lang="en-US" sz="1800" b="1" i="1" u="sng" dirty="0"/>
              <a:t>?</a:t>
            </a:r>
            <a:r>
              <a:rPr lang="en-US" sz="1800" b="1" u="sng" dirty="0"/>
              <a:t> *</a:t>
            </a:r>
            <a:endParaRPr lang="en-US" sz="18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 rot="5400000">
            <a:off x="1556617" y="3565915"/>
            <a:ext cx="762000" cy="601854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185510" y="3938491"/>
            <a:ext cx="5313058" cy="2215991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hangingPunct="0"/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Persyaratan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mengenai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diperkenalkan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dengan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tujuan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marL="228600" indent="-228600" algn="just" eaLnBrk="0" hangingPunct="0">
              <a:buFontTx/>
              <a:buAutoNum type="arabicPeriod"/>
            </a:pP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Menjaga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hilangnya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Melalui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pergantian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staf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Kegagalan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menangkap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berbagi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informasi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2. 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Mendorong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memperoleh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: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Belajar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u="sng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pengalaman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hangingPunct="0"/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>
                <a:solidFill>
                  <a:srgbClr val="212121"/>
                </a:solidFill>
                <a:latin typeface="Arial Narrow" panose="020B0606020202030204" pitchFamily="34" charset="0"/>
              </a:rPr>
              <a:t>Mentoring </a:t>
            </a:r>
          </a:p>
          <a:p>
            <a:pPr algn="just" eaLnBrk="0" hangingPunct="0"/>
            <a:r>
              <a:rPr lang="en-US" altLang="en-US" sz="1600" dirty="0">
                <a:latin typeface="Arial Narrow" panose="020B0606020202030204" pitchFamily="34" charset="0"/>
              </a:rPr>
              <a:t>     - </a:t>
            </a:r>
            <a:r>
              <a:rPr lang="en-US" altLang="en-US" sz="1600" u="sng" dirty="0">
                <a:latin typeface="Arial Narrow" panose="020B0606020202030204" pitchFamily="34" charset="0"/>
              </a:rPr>
              <a:t>Benchmarking 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3750717" y="-12767"/>
            <a:ext cx="5747851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i="1" u="sng" dirty="0"/>
              <a:t>7.1.6 </a:t>
            </a:r>
            <a:r>
              <a:rPr lang="en-US" sz="2800" b="1" i="1" u="sng" dirty="0" err="1"/>
              <a:t>Pengetahuan</a:t>
            </a:r>
            <a:r>
              <a:rPr lang="en-US" sz="2800" b="1" i="1" u="sng" dirty="0"/>
              <a:t> </a:t>
            </a:r>
            <a:r>
              <a:rPr lang="en-US" sz="2800" b="1" i="1" u="sng" dirty="0" err="1"/>
              <a:t>Organisasi</a:t>
            </a:r>
            <a:endParaRPr lang="en-US" sz="2800" i="1" u="sng" dirty="0"/>
          </a:p>
        </p:txBody>
      </p:sp>
      <p:sp>
        <p:nvSpPr>
          <p:cNvPr id="20" name="Rounded Rectangle 19"/>
          <p:cNvSpPr/>
          <p:nvPr/>
        </p:nvSpPr>
        <p:spPr>
          <a:xfrm>
            <a:off x="3889090" y="3865419"/>
            <a:ext cx="5905901" cy="23691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F641-ED7F-43AA-A5AB-3619FBF19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9A57-00B5-4728-A4D7-A331F95F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45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6000">
              <a:srgbClr val="FFFFFF"/>
            </a:gs>
            <a:gs pos="64000">
              <a:srgbClr val="E4DDD3"/>
            </a:gs>
            <a:gs pos="100000">
              <a:srgbClr val="E3DBD0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99349" y="633462"/>
            <a:ext cx="4924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7.2. KOMPETENSI</a:t>
            </a:r>
            <a:endParaRPr lang="en-US" sz="5400" dirty="0">
              <a:ln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4" name="Straight Connector 3"/>
          <p:cNvCxnSpPr>
            <a:stCxn id="27" idx="2"/>
            <a:endCxn id="31" idx="6"/>
          </p:cNvCxnSpPr>
          <p:nvPr/>
        </p:nvCxnSpPr>
        <p:spPr>
          <a:xfrm flipV="1">
            <a:off x="1352600" y="2446420"/>
            <a:ext cx="7581399" cy="14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13208" y="2280410"/>
            <a:ext cx="2632306" cy="1508630"/>
            <a:chOff x="56456" y="2856474"/>
            <a:chExt cx="2632306" cy="1508630"/>
          </a:xfrm>
        </p:grpSpPr>
        <p:sp>
          <p:nvSpPr>
            <p:cNvPr id="27" name="Oval 26"/>
            <p:cNvSpPr/>
            <p:nvPr/>
          </p:nvSpPr>
          <p:spPr>
            <a:xfrm>
              <a:off x="1195848" y="2856474"/>
              <a:ext cx="361230" cy="3600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56" y="3597778"/>
              <a:ext cx="2632306" cy="767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>
                <a:spcBef>
                  <a:spcPct val="50000"/>
                </a:spcBef>
              </a:pPr>
              <a:r>
                <a:rPr lang="en-US" altLang="en-US" sz="1462" b="1" dirty="0" err="1">
                  <a:latin typeface="Tahoma" panose="020B0604030504040204" pitchFamily="34" charset="0"/>
                </a:rPr>
                <a:t>Identifikasi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Fungsi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Kerja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&amp;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Persyaratan</a:t>
              </a:r>
              <a:r>
                <a:rPr lang="en-US" altLang="en-US" sz="1462" b="1" dirty="0"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latin typeface="Tahoma" panose="020B0604030504040204" pitchFamily="34" charset="0"/>
                </a:rPr>
                <a:t>Kompetensi</a:t>
              </a:r>
              <a:endParaRPr lang="en-US" altLang="en-US" sz="1462" b="1" dirty="0">
                <a:latin typeface="Tahoma" panose="020B060403050404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7217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692785" y="2257623"/>
            <a:ext cx="3001143" cy="1080822"/>
            <a:chOff x="3536033" y="2833687"/>
            <a:chExt cx="3001143" cy="1080822"/>
          </a:xfrm>
        </p:grpSpPr>
        <p:sp>
          <p:nvSpPr>
            <p:cNvPr id="28" name="Oval 27"/>
            <p:cNvSpPr/>
            <p:nvPr/>
          </p:nvSpPr>
          <p:spPr>
            <a:xfrm>
              <a:off x="4896240" y="2833687"/>
              <a:ext cx="36123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335395" y="348252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536033" y="3597178"/>
              <a:ext cx="3001143" cy="317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spcBef>
                  <a:spcPct val="50000"/>
                </a:spcBef>
              </a:pP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Tentukan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standar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C00000"/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774048" y="2266400"/>
            <a:ext cx="1929434" cy="1280963"/>
            <a:chOff x="7617296" y="2842464"/>
            <a:chExt cx="1929434" cy="1280963"/>
          </a:xfrm>
        </p:grpSpPr>
        <p:sp>
          <p:nvSpPr>
            <p:cNvPr id="11" name="TextBox 10"/>
            <p:cNvSpPr txBox="1"/>
            <p:nvPr/>
          </p:nvSpPr>
          <p:spPr>
            <a:xfrm>
              <a:off x="7617296" y="3581099"/>
              <a:ext cx="1929434" cy="54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Bef>
                  <a:spcPct val="50000"/>
                </a:spcBef>
              </a:pP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Membuat</a:t>
              </a:r>
              <a:r>
                <a:rPr lang="en-US" altLang="en-US" sz="1462" b="1" dirty="0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matriks</a:t>
              </a:r>
              <a:r>
                <a:rPr lang="en-US" altLang="en-US" sz="1462" b="1" dirty="0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chemeClr val="accent3">
                      <a:lumMod val="50000"/>
                    </a:scheme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chemeClr val="accent3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416017" y="2842464"/>
              <a:ext cx="361230" cy="3600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761312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28" name="Picture 8" descr="C:\Users\MGR\AppData\Roaming\PixelMetrics\CaptureWiz\Temp\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8089"/>
            <a:ext cx="9906000" cy="2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728864" y="1556792"/>
            <a:ext cx="280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/>
          <p:cNvSpPr txBox="1">
            <a:spLocks/>
          </p:cNvSpPr>
          <p:nvPr/>
        </p:nvSpPr>
        <p:spPr>
          <a:xfrm>
            <a:off x="7251700" y="6569075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83D61-BE46-45E7-B53E-C919289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0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56113" y="-1"/>
            <a:ext cx="7249887" cy="1853033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6222" y="411517"/>
            <a:ext cx="3876184" cy="928687"/>
          </a:xfrm>
        </p:spPr>
        <p:txBody>
          <a:bodyPr/>
          <a:lstStyle/>
          <a:p>
            <a:pPr eaLnBrk="1" hangingPunct="1"/>
            <a:r>
              <a:rPr lang="en-US" altLang="en-US" dirty="0"/>
              <a:t>7.2 </a:t>
            </a:r>
            <a:r>
              <a:rPr lang="en-US" altLang="en-US" dirty="0" err="1"/>
              <a:t>Kompetensi</a:t>
            </a:r>
            <a:endParaRPr lang="en-US" altLang="en-US" dirty="0"/>
          </a:p>
        </p:txBody>
      </p:sp>
      <p:sp>
        <p:nvSpPr>
          <p:cNvPr id="11264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9267" y="2185379"/>
            <a:ext cx="6494463" cy="2376488"/>
          </a:xfrm>
        </p:spPr>
        <p:txBody>
          <a:bodyPr/>
          <a:lstStyle/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a) 	</a:t>
            </a:r>
            <a:r>
              <a:rPr lang="en-US" altLang="en-US" sz="1625" i="1" dirty="0" err="1"/>
              <a:t>Karyawan</a:t>
            </a:r>
            <a:r>
              <a:rPr lang="en-US" altLang="en-US" sz="1625" i="1" dirty="0"/>
              <a:t> yang </a:t>
            </a:r>
            <a:r>
              <a:rPr lang="en-US" altLang="en-US" sz="1625" i="1" dirty="0" err="1"/>
              <a:t>pekerjaannya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mempengaruhi</a:t>
            </a:r>
            <a:r>
              <a:rPr lang="en-US" altLang="en-US" sz="1625" i="1" dirty="0"/>
              <a:t> </a:t>
            </a:r>
            <a:r>
              <a:rPr lang="en-US" sz="1625" i="1" dirty="0" err="1"/>
              <a:t>kinerja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efektivitas</a:t>
            </a:r>
            <a:r>
              <a:rPr lang="en-US" sz="1625" i="1" dirty="0"/>
              <a:t> </a:t>
            </a:r>
            <a:r>
              <a:rPr lang="en-US" sz="1625" i="1" dirty="0" err="1"/>
              <a:t>sistem</a:t>
            </a:r>
            <a:r>
              <a:rPr lang="en-US" sz="1625" i="1" dirty="0"/>
              <a:t> </a:t>
            </a:r>
            <a:r>
              <a:rPr lang="en-US" sz="1625" i="1" dirty="0" err="1"/>
              <a:t>manajemen</a:t>
            </a:r>
            <a:r>
              <a:rPr lang="en-US" sz="1625" i="1" dirty="0"/>
              <a:t> </a:t>
            </a:r>
            <a:r>
              <a:rPr lang="en-US" sz="1625" i="1" dirty="0" err="1"/>
              <a:t>mutu</a:t>
            </a:r>
            <a:r>
              <a:rPr lang="en-US" sz="1625" i="1" dirty="0"/>
              <a:t>.</a:t>
            </a:r>
            <a:endParaRPr lang="en-US" altLang="en-US" sz="1625" i="1" dirty="0"/>
          </a:p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b) 	</a:t>
            </a:r>
            <a:r>
              <a:rPr lang="en-US" altLang="en-US" sz="1625" i="1" dirty="0" err="1"/>
              <a:t>Kompetensi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meliputi</a:t>
            </a:r>
            <a:r>
              <a:rPr lang="en-US" altLang="en-US" sz="1625" i="1" dirty="0"/>
              <a:t> :</a:t>
            </a:r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Pendidikan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Pelatihan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Pengalaman</a:t>
            </a:r>
            <a:endParaRPr lang="en-US" altLang="en-US" sz="1800" i="1" dirty="0"/>
          </a:p>
        </p:txBody>
      </p:sp>
      <p:sp>
        <p:nvSpPr>
          <p:cNvPr id="112645" name="Rectangle 8"/>
          <p:cNvSpPr>
            <a:spLocks noChangeArrowheads="1"/>
          </p:cNvSpPr>
          <p:nvPr/>
        </p:nvSpPr>
        <p:spPr bwMode="auto">
          <a:xfrm>
            <a:off x="769367" y="4502675"/>
            <a:ext cx="6494363" cy="171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2800" indent="-254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chemeClr val="accent2"/>
              </a:buClr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masing-masing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perusahaan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tergantung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jenis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usahanya</a:t>
            </a:r>
            <a:endParaRPr lang="en-US" altLang="en-US" sz="1462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Rumah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sakit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dokter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(lulus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kedokteran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  <a:buFontTx/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Pabrik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furniture,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bakat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mengukir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sedangkan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mungkin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merupakan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multak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</a:p>
        </p:txBody>
      </p:sp>
      <p:sp>
        <p:nvSpPr>
          <p:cNvPr id="260107" name="Text Box 11"/>
          <p:cNvSpPr txBox="1">
            <a:spLocks noChangeArrowheads="1"/>
          </p:cNvSpPr>
          <p:nvPr/>
        </p:nvSpPr>
        <p:spPr bwMode="auto">
          <a:xfrm>
            <a:off x="4173620" y="2840487"/>
            <a:ext cx="5253533" cy="132985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62" i="1" u="sng" dirty="0">
                <a:latin typeface="Tahoma" pitchFamily="34" charset="0"/>
              </a:rPr>
              <a:t>CATATAN</a:t>
            </a:r>
            <a:r>
              <a:rPr lang="en-US" sz="1462" i="1" dirty="0">
                <a:latin typeface="Tahoma" pitchFamily="34" charset="0"/>
              </a:rPr>
              <a:t>	</a:t>
            </a:r>
          </a:p>
          <a:p>
            <a:pPr>
              <a:spcBef>
                <a:spcPct val="50000"/>
              </a:spcBef>
              <a:defRPr/>
            </a:pPr>
            <a:r>
              <a:rPr lang="en-US" sz="1462" i="1" dirty="0" err="1"/>
              <a:t>Tindakan</a:t>
            </a:r>
            <a:r>
              <a:rPr lang="en-US" sz="1462" i="1" dirty="0"/>
              <a:t> </a:t>
            </a:r>
            <a:r>
              <a:rPr lang="en-US" sz="1462" i="1" dirty="0" err="1"/>
              <a:t>Berlaku</a:t>
            </a:r>
            <a:r>
              <a:rPr lang="en-US" sz="1462" i="1" dirty="0"/>
              <a:t> </a:t>
            </a:r>
            <a:r>
              <a:rPr lang="en-US" sz="1462" i="1" dirty="0" err="1"/>
              <a:t>dapat</a:t>
            </a:r>
            <a:r>
              <a:rPr lang="en-US" sz="1462" i="1" dirty="0"/>
              <a:t> </a:t>
            </a:r>
            <a:r>
              <a:rPr lang="en-US" sz="1462" i="1" dirty="0" err="1"/>
              <a:t>meliputi</a:t>
            </a:r>
            <a:r>
              <a:rPr lang="en-US" sz="1462" i="1" dirty="0"/>
              <a:t>, </a:t>
            </a:r>
            <a:r>
              <a:rPr lang="en-US" sz="1462" i="1" dirty="0" err="1"/>
              <a:t>misalnya</a:t>
            </a:r>
            <a:r>
              <a:rPr lang="en-US" sz="1462" i="1" dirty="0"/>
              <a:t>, </a:t>
            </a:r>
            <a:r>
              <a:rPr lang="en-US" sz="1462" i="1" dirty="0" err="1"/>
              <a:t>penyediaan</a:t>
            </a:r>
            <a:r>
              <a:rPr lang="en-US" sz="1462" i="1" dirty="0"/>
              <a:t> </a:t>
            </a:r>
            <a:r>
              <a:rPr lang="en-US" sz="1462" i="1" dirty="0" err="1"/>
              <a:t>pelatihan</a:t>
            </a:r>
            <a:r>
              <a:rPr lang="en-US" sz="1462" i="1" dirty="0"/>
              <a:t> </a:t>
            </a:r>
            <a:r>
              <a:rPr lang="en-US" sz="1462" i="1" dirty="0" err="1"/>
              <a:t>pada</a:t>
            </a:r>
            <a:r>
              <a:rPr lang="en-US" sz="1462" i="1" dirty="0"/>
              <a:t>, mentoring,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penugasan</a:t>
            </a:r>
            <a:r>
              <a:rPr lang="en-US" sz="1462" i="1" dirty="0"/>
              <a:t> </a:t>
            </a:r>
            <a:r>
              <a:rPr lang="en-US" sz="1462" i="1" dirty="0" err="1"/>
              <a:t>kembali</a:t>
            </a:r>
            <a:r>
              <a:rPr lang="en-US" sz="1462" i="1" dirty="0"/>
              <a:t> </a:t>
            </a:r>
            <a:r>
              <a:rPr lang="en-US" sz="1462" i="1" dirty="0" err="1"/>
              <a:t>dari</a:t>
            </a:r>
            <a:r>
              <a:rPr lang="en-US" sz="1462" i="1" dirty="0"/>
              <a:t> orang </a:t>
            </a:r>
            <a:r>
              <a:rPr lang="en-US" sz="1462" i="1" dirty="0" err="1"/>
              <a:t>saat</a:t>
            </a:r>
            <a:r>
              <a:rPr lang="en-US" sz="1462" i="1" dirty="0"/>
              <a:t> </a:t>
            </a:r>
            <a:r>
              <a:rPr lang="en-US" sz="1462" i="1" dirty="0" err="1"/>
              <a:t>ini</a:t>
            </a:r>
            <a:r>
              <a:rPr lang="en-US" sz="1462" i="1" dirty="0"/>
              <a:t> </a:t>
            </a:r>
            <a:r>
              <a:rPr lang="en-US" sz="1462" i="1" dirty="0" err="1"/>
              <a:t>bekerja</a:t>
            </a:r>
            <a:r>
              <a:rPr lang="en-US" sz="1462" i="1" dirty="0"/>
              <a:t>;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mempekerjakan</a:t>
            </a:r>
            <a:r>
              <a:rPr lang="en-US" sz="1462" i="1" dirty="0"/>
              <a:t> </a:t>
            </a:r>
            <a:r>
              <a:rPr lang="en-US" sz="1462" i="1" dirty="0" err="1"/>
              <a:t>atau</a:t>
            </a:r>
            <a:r>
              <a:rPr lang="en-US" sz="1462" i="1" dirty="0"/>
              <a:t> </a:t>
            </a:r>
            <a:r>
              <a:rPr lang="en-US" sz="1462" i="1" dirty="0" err="1"/>
              <a:t>kontrak</a:t>
            </a:r>
            <a:r>
              <a:rPr lang="en-US" sz="1462" i="1" dirty="0"/>
              <a:t> </a:t>
            </a:r>
            <a:r>
              <a:rPr lang="en-US" sz="1462" i="1" dirty="0" err="1"/>
              <a:t>dari</a:t>
            </a:r>
            <a:r>
              <a:rPr lang="en-US" sz="1462" i="1" dirty="0"/>
              <a:t> orang yang </a:t>
            </a:r>
            <a:r>
              <a:rPr lang="en-US" sz="1462" i="1" dirty="0" err="1"/>
              <a:t>kompeten</a:t>
            </a:r>
            <a:r>
              <a:rPr lang="en-US" sz="1462" i="1" dirty="0"/>
              <a:t> .</a:t>
            </a:r>
            <a:endParaRPr lang="en-US" sz="1462" i="1" u="sng" dirty="0">
              <a:latin typeface="Tahoma" pitchFamily="34" charset="0"/>
            </a:endParaRPr>
          </a:p>
        </p:txBody>
      </p:sp>
      <p:pic>
        <p:nvPicPr>
          <p:cNvPr id="44034" name="Picture 2" descr="http://www.kirmansyam.com/wp-content/uploads/2011/02/kompetens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656111" cy="185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1853032"/>
            <a:ext cx="990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 flipV="1">
            <a:off x="9099534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/>
          <p:cNvSpPr/>
          <p:nvPr/>
        </p:nvSpPr>
        <p:spPr>
          <a:xfrm>
            <a:off x="9478466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51417" y="723606"/>
            <a:ext cx="1372478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6BFC6-90D1-4B9F-B269-F48BCB5F4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F38A5-1CD3-4CEA-95BD-4AE74B64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"/>
            <a:ext cx="9906000" cy="1378857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668" name="Text Box 3"/>
          <p:cNvSpPr txBox="1">
            <a:spLocks noChangeArrowheads="1"/>
          </p:cNvSpPr>
          <p:nvPr/>
        </p:nvSpPr>
        <p:spPr bwMode="auto">
          <a:xfrm>
            <a:off x="381171" y="1540984"/>
            <a:ext cx="6378278" cy="67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Langkah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Penyusunan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Matriks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25" dirty="0" err="1">
                <a:solidFill>
                  <a:srgbClr val="0000CC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625" dirty="0">
                <a:solidFill>
                  <a:srgbClr val="0000CC"/>
                </a:solidFill>
                <a:latin typeface="Tahoma" panose="020B0604030504040204" pitchFamily="34" charset="0"/>
              </a:rPr>
              <a:t> :</a:t>
            </a:r>
          </a:p>
          <a:p>
            <a:pPr marL="465138" lvl="1" indent="-465138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Identifikasi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Fungsi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Kerja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&amp;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sz="1462" b="1" dirty="0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b="1" dirty="0" err="1">
                <a:solidFill>
                  <a:srgbClr val="0000CC"/>
                </a:solidFill>
                <a:latin typeface="Tahoma" panose="020B0604030504040204" pitchFamily="34" charset="0"/>
              </a:rPr>
              <a:t>Kompetensi</a:t>
            </a:r>
            <a:endParaRPr lang="en-US" altLang="en-US" sz="1462" b="1" dirty="0">
              <a:solidFill>
                <a:srgbClr val="0000CC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760879" name="Group 47"/>
          <p:cNvGraphicFramePr>
            <a:graphicFrameLocks noGrp="1"/>
          </p:cNvGraphicFramePr>
          <p:nvPr/>
        </p:nvGraphicFramePr>
        <p:xfrm>
          <a:off x="449944" y="2394858"/>
          <a:ext cx="7024914" cy="3834644"/>
        </p:xfrm>
        <a:graphic>
          <a:graphicData uri="http://schemas.openxmlformats.org/drawingml/2006/table">
            <a:tbl>
              <a:tblPr/>
              <a:tblGrid>
                <a:gridCol w="1114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5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1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Dept.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Fungsi Kerja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Persyaratan kompetensi</a:t>
                      </a:r>
                      <a:b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pitchFamily="34" charset="0"/>
                        </a:rPr>
                        <a:t>(skill &amp; training)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Mincho" pitchFamily="49" charset="-128"/>
                        <a:cs typeface="Arial" pitchFamily="34" charset="0"/>
                      </a:endParaRPr>
                    </a:p>
                  </a:txBody>
                  <a:tcPr marL="74295" marR="74295" marT="37148" marB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07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Marketing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Sales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berkomunikasi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negosiasi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berbahasa inggris (aktif)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mengunakan komputer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Pengetahuan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akan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produk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perusahaan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Administrasi Marketing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mengunakan komputer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Kemampuan berbahasa inggris (pasif)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90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Produksi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Heater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Mampu mengoperasikan mesin heater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Mengetahui cara setting suhu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Cutting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Mampu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mengoperasikan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mesin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cuting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Mengetahui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cara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mengganti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  <a:cs typeface="Arial" pitchFamily="34" charset="0"/>
                        </a:rPr>
                        <a:t> cutting dies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3707" name="Rectangle 86"/>
          <p:cNvSpPr>
            <a:spLocks noChangeArrowheads="1"/>
          </p:cNvSpPr>
          <p:nvPr/>
        </p:nvSpPr>
        <p:spPr bwMode="auto">
          <a:xfrm>
            <a:off x="7993163" y="4295800"/>
            <a:ext cx="935138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950">
                <a:solidFill>
                  <a:srgbClr val="A50021"/>
                </a:solidFill>
                <a:latin typeface="Tahoma" panose="020B0604030504040204" pitchFamily="34" charset="0"/>
              </a:rPr>
              <a:t>Ingat : </a:t>
            </a:r>
          </a:p>
        </p:txBody>
      </p:sp>
      <p:grpSp>
        <p:nvGrpSpPr>
          <p:cNvPr id="113708" name="Group 87"/>
          <p:cNvGrpSpPr>
            <a:grpSpLocks/>
          </p:cNvGrpSpPr>
          <p:nvPr/>
        </p:nvGrpSpPr>
        <p:grpSpPr bwMode="auto">
          <a:xfrm>
            <a:off x="7642337" y="4002999"/>
            <a:ext cx="402431" cy="994470"/>
            <a:chOff x="676" y="3339"/>
            <a:chExt cx="312" cy="771"/>
          </a:xfrm>
        </p:grpSpPr>
        <p:pic>
          <p:nvPicPr>
            <p:cNvPr id="113710" name="Picture 8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1" name="Rectangle 8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113709" name="Rectangle 90"/>
          <p:cNvSpPr>
            <a:spLocks noChangeArrowheads="1"/>
          </p:cNvSpPr>
          <p:nvPr/>
        </p:nvSpPr>
        <p:spPr bwMode="auto">
          <a:xfrm>
            <a:off x="7582998" y="4822055"/>
            <a:ext cx="2129532" cy="146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625" b="1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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Jabatan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struktur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organisasi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</a:p>
          <a:p>
            <a:pPr eaLnBrk="1" hangingPunct="1"/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tapi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berdasarkan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fungsi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kerja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(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bekerja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sebagai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apa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dirty="0" err="1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dimana</a:t>
            </a:r>
            <a:r>
              <a:rPr lang="en-US" altLang="en-US" sz="1462" dirty="0">
                <a:solidFill>
                  <a:srgbClr val="A5002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81770" y="246941"/>
            <a:ext cx="4148297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575" b="1" dirty="0"/>
              <a:t>7.2 </a:t>
            </a:r>
            <a:r>
              <a:rPr lang="en-US" altLang="en-US" sz="3575" b="1" dirty="0" err="1"/>
              <a:t>Kompetensi</a:t>
            </a:r>
            <a:endParaRPr lang="en-US" altLang="en-US" sz="3575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1403089"/>
            <a:ext cx="990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058" name="Picture 2" descr="http://lh3.ggpht.com/-j7xGaJvZ-UA/UaYvrmYCjqI/AAAAAAAAOhI/jzg-jfrFvu0/image_thumb.png?imgmax=80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8"/>
          <a:stretch/>
        </p:blipFill>
        <p:spPr bwMode="auto">
          <a:xfrm>
            <a:off x="7451510" y="5776"/>
            <a:ext cx="2454490" cy="23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64AF7-E756-4195-B3D2-716893261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C5778-889F-42DC-9531-8771FF2A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344489" y="1358090"/>
            <a:ext cx="6436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2"/>
            </a:pP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Tentukan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14692" name="Rectangle 357"/>
          <p:cNvSpPr>
            <a:spLocks noChangeArrowheads="1"/>
          </p:cNvSpPr>
          <p:nvPr/>
        </p:nvSpPr>
        <p:spPr bwMode="auto">
          <a:xfrm>
            <a:off x="5264586" y="5021412"/>
            <a:ext cx="42794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sebaiknya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realistis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disesuaikan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dengan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kondisi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aktual</a:t>
            </a:r>
            <a:r>
              <a:rPr lang="en-US" altLang="en-US" sz="20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20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endParaRPr lang="en-US" altLang="en-US" sz="2000" dirty="0">
              <a:solidFill>
                <a:schemeClr val="hlink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pic>
        <p:nvPicPr>
          <p:cNvPr id="114695" name="Picture 362" descr="recruitmen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15" y="-264740"/>
            <a:ext cx="3100785" cy="23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36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1801354"/>
            <a:ext cx="9199726" cy="331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66037" y="224469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114693" name="Rectangle 358"/>
          <p:cNvSpPr>
            <a:spLocks noChangeArrowheads="1"/>
          </p:cNvSpPr>
          <p:nvPr/>
        </p:nvSpPr>
        <p:spPr bwMode="auto">
          <a:xfrm>
            <a:off x="5719965" y="4405499"/>
            <a:ext cx="15609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err="1">
                <a:solidFill>
                  <a:srgbClr val="A50021"/>
                </a:solidFill>
                <a:latin typeface="Tahoma" panose="020B0604030504040204" pitchFamily="34" charset="0"/>
              </a:rPr>
              <a:t>Ingat</a:t>
            </a:r>
            <a:r>
              <a:rPr lang="en-US" altLang="en-US" sz="2800" dirty="0">
                <a:solidFill>
                  <a:srgbClr val="A50021"/>
                </a:solidFill>
                <a:latin typeface="Tahoma" panose="020B0604030504040204" pitchFamily="34" charset="0"/>
              </a:rPr>
              <a:t> : </a:t>
            </a:r>
          </a:p>
        </p:txBody>
      </p:sp>
      <p:grpSp>
        <p:nvGrpSpPr>
          <p:cNvPr id="114694" name="Group 359"/>
          <p:cNvGrpSpPr>
            <a:grpSpLocks/>
          </p:cNvGrpSpPr>
          <p:nvPr/>
        </p:nvGrpSpPr>
        <p:grpSpPr bwMode="auto">
          <a:xfrm>
            <a:off x="5273451" y="4026942"/>
            <a:ext cx="402431" cy="994470"/>
            <a:chOff x="676" y="3339"/>
            <a:chExt cx="312" cy="771"/>
          </a:xfrm>
        </p:grpSpPr>
        <p:pic>
          <p:nvPicPr>
            <p:cNvPr id="114697" name="Picture 36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8" name="Rectangle 361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47253-AC31-40D0-AE66-03772BA09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1C89-B37D-4D4A-BAC6-CDAE36D0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325249" y="1597319"/>
            <a:ext cx="6436321" cy="31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3"/>
            </a:pP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Membuat</a:t>
            </a:r>
            <a:r>
              <a:rPr lang="en-US" altLang="en-US" sz="1462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matriks</a:t>
            </a:r>
            <a:r>
              <a:rPr lang="en-US" altLang="en-US" sz="1462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462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sz="1462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pic>
        <p:nvPicPr>
          <p:cNvPr id="115716" name="Picture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4" y="2086311"/>
            <a:ext cx="9255501" cy="221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Rectangle 45"/>
          <p:cNvSpPr>
            <a:spLocks noChangeArrowheads="1"/>
          </p:cNvSpPr>
          <p:nvPr/>
        </p:nvSpPr>
        <p:spPr bwMode="auto">
          <a:xfrm>
            <a:off x="3444337" y="5103231"/>
            <a:ext cx="41848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Karyawan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yang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memiliki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bawah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standard yang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telah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ditetapkan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oleh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bila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sesuai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harus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diberi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pelatihan</a:t>
            </a:r>
            <a:r>
              <a:rPr lang="en-US" altLang="en-US" sz="1800" dirty="0">
                <a:solidFill>
                  <a:schemeClr val="hlin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/training.</a:t>
            </a:r>
          </a:p>
        </p:txBody>
      </p:sp>
      <p:sp>
        <p:nvSpPr>
          <p:cNvPr id="115718" name="Rectangle 46"/>
          <p:cNvSpPr>
            <a:spLocks noChangeArrowheads="1"/>
          </p:cNvSpPr>
          <p:nvPr/>
        </p:nvSpPr>
        <p:spPr bwMode="auto">
          <a:xfrm>
            <a:off x="3944888" y="4616641"/>
            <a:ext cx="15172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err="1">
                <a:solidFill>
                  <a:srgbClr val="A50021"/>
                </a:solidFill>
                <a:latin typeface="Tahoma" panose="020B0604030504040204" pitchFamily="34" charset="0"/>
              </a:rPr>
              <a:t>Ingat</a:t>
            </a:r>
            <a:r>
              <a:rPr lang="en-US" altLang="en-US" sz="2800" dirty="0">
                <a:solidFill>
                  <a:srgbClr val="A50021"/>
                </a:solidFill>
                <a:latin typeface="Tahoma" panose="020B0604030504040204" pitchFamily="34" charset="0"/>
              </a:rPr>
              <a:t> : </a:t>
            </a:r>
          </a:p>
        </p:txBody>
      </p:sp>
      <p:grpSp>
        <p:nvGrpSpPr>
          <p:cNvPr id="115719" name="Group 47"/>
          <p:cNvGrpSpPr>
            <a:grpSpLocks/>
          </p:cNvGrpSpPr>
          <p:nvPr/>
        </p:nvGrpSpPr>
        <p:grpSpPr bwMode="auto">
          <a:xfrm>
            <a:off x="3517892" y="4194043"/>
            <a:ext cx="402431" cy="994470"/>
            <a:chOff x="676" y="3339"/>
            <a:chExt cx="312" cy="771"/>
          </a:xfrm>
        </p:grpSpPr>
        <p:pic>
          <p:nvPicPr>
            <p:cNvPr id="115721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22" name="Rectangle 4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 sz="130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9906000" cy="1282828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9474671" y="1408082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flipH="1">
            <a:off x="9525416" y="922612"/>
            <a:ext cx="333186" cy="195730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5400000">
            <a:off x="9586722" y="842807"/>
            <a:ext cx="194232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80992" y="922612"/>
            <a:ext cx="4642903" cy="195730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2530" name="Picture 2" descr="https://irp-cdn.multiscreensite.com/567e06aa/6gdruUa3TxuA5Ol5yWBx_Selenium-online-trai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188" y="4530809"/>
            <a:ext cx="2880320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877016" y="116632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D104B-3465-47BD-9607-7236679AB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492D0-512F-4C3B-AFCD-5215C89F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1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906000" cy="6858001"/>
          </a:xfrm>
          <a:prstGeom prst="rect">
            <a:avLst/>
          </a:prstGeom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4605" y="4437111"/>
            <a:ext cx="2822658" cy="2284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776550" y="548680"/>
            <a:ext cx="2956900" cy="111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6646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GAJAH</a:t>
            </a:r>
            <a:endParaRPr lang="en-US" sz="6646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8091" y="36401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A04D-CA7A-472C-9131-A75B433DC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57CE-9D26-4D40-AB4B-372E543B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7143" y="1499554"/>
            <a:ext cx="9300882" cy="935037"/>
          </a:xfrm>
        </p:spPr>
        <p:txBody>
          <a:bodyPr>
            <a:noAutofit/>
          </a:bodyPr>
          <a:lstStyle/>
          <a:p>
            <a:pPr marL="403225" indent="-403225">
              <a:buClr>
                <a:schemeClr val="tx1"/>
              </a:buClr>
              <a:buNone/>
              <a:tabLst>
                <a:tab pos="403225" algn="l"/>
              </a:tabLst>
            </a:pPr>
            <a:r>
              <a:rPr lang="en-US" sz="2000" i="1" dirty="0"/>
              <a:t>c</a:t>
            </a:r>
            <a:r>
              <a:rPr lang="en-US" sz="2000" dirty="0"/>
              <a:t>) 	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memungkinkan</a:t>
            </a:r>
            <a:r>
              <a:rPr lang="en-US" sz="2000" dirty="0"/>
              <a:t>,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memperoleh</a:t>
            </a:r>
            <a:r>
              <a:rPr lang="en-US" sz="2000" dirty="0"/>
              <a:t> </a:t>
            </a:r>
            <a:r>
              <a:rPr lang="en-US" sz="2000" dirty="0" err="1"/>
              <a:t>kompetensi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 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yang </a:t>
            </a:r>
            <a:r>
              <a:rPr lang="en-US" sz="2000" dirty="0" err="1"/>
              <a:t>diambil</a:t>
            </a:r>
            <a:r>
              <a:rPr lang="en-US" sz="2000" dirty="0"/>
              <a:t>. </a:t>
            </a:r>
            <a:endParaRPr lang="en-US" altLang="en-US" sz="2000" dirty="0"/>
          </a:p>
        </p:txBody>
      </p:sp>
      <p:sp>
        <p:nvSpPr>
          <p:cNvPr id="116742" name="Rectangle 5"/>
          <p:cNvSpPr>
            <a:spLocks noChangeArrowheads="1"/>
          </p:cNvSpPr>
          <p:nvPr/>
        </p:nvSpPr>
        <p:spPr bwMode="auto">
          <a:xfrm>
            <a:off x="337143" y="5718076"/>
            <a:ext cx="9318931" cy="37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 dirty="0">
                <a:latin typeface="+mn-lt"/>
              </a:rPr>
              <a:t>d)	</a:t>
            </a:r>
            <a:r>
              <a:rPr lang="en-US" sz="2000" dirty="0" err="1">
                <a:latin typeface="+mn-lt"/>
              </a:rPr>
              <a:t>menyimpan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informasi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didokumentasikan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sesuai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sebagai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bukti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kompetensi</a:t>
            </a:r>
            <a:endParaRPr lang="en-US" alt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1409700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912280" y="196057"/>
            <a:ext cx="387618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7.2 </a:t>
            </a:r>
            <a:r>
              <a:rPr lang="en-US" altLang="en-US" b="1" dirty="0" err="1"/>
              <a:t>Kompetensi</a:t>
            </a:r>
            <a:endParaRPr lang="en-US" alt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 flipH="1" flipV="1">
            <a:off x="9086087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9465019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02991" y="723606"/>
            <a:ext cx="1420904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72" name="Group 171"/>
          <p:cNvGrpSpPr>
            <a:grpSpLocks noChangeAspect="1"/>
          </p:cNvGrpSpPr>
          <p:nvPr/>
        </p:nvGrpSpPr>
        <p:grpSpPr bwMode="auto">
          <a:xfrm>
            <a:off x="415925" y="2370247"/>
            <a:ext cx="9134475" cy="2982912"/>
            <a:chOff x="966" y="207"/>
            <a:chExt cx="5754" cy="1879"/>
          </a:xfrm>
        </p:grpSpPr>
        <p:sp>
          <p:nvSpPr>
            <p:cNvPr id="173" name="AutoShape 3"/>
            <p:cNvSpPr>
              <a:spLocks noChangeAspect="1" noChangeArrowheads="1" noTextEdit="1"/>
            </p:cNvSpPr>
            <p:nvPr/>
          </p:nvSpPr>
          <p:spPr bwMode="auto">
            <a:xfrm>
              <a:off x="966" y="207"/>
              <a:ext cx="5754" cy="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5"/>
            <p:cNvSpPr>
              <a:spLocks noChangeArrowheads="1"/>
            </p:cNvSpPr>
            <p:nvPr/>
          </p:nvSpPr>
          <p:spPr bwMode="auto">
            <a:xfrm>
              <a:off x="970" y="499"/>
              <a:ext cx="5747" cy="9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6"/>
            <p:cNvSpPr>
              <a:spLocks noChangeArrowheads="1"/>
            </p:cNvSpPr>
            <p:nvPr/>
          </p:nvSpPr>
          <p:spPr bwMode="auto">
            <a:xfrm>
              <a:off x="970" y="1269"/>
              <a:ext cx="5747" cy="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7"/>
            <p:cNvSpPr>
              <a:spLocks noChangeArrowheads="1"/>
            </p:cNvSpPr>
            <p:nvPr/>
          </p:nvSpPr>
          <p:spPr bwMode="auto">
            <a:xfrm>
              <a:off x="970" y="1721"/>
              <a:ext cx="5747" cy="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8"/>
            <p:cNvSpPr>
              <a:spLocks noChangeArrowheads="1"/>
            </p:cNvSpPr>
            <p:nvPr/>
          </p:nvSpPr>
          <p:spPr bwMode="auto">
            <a:xfrm>
              <a:off x="1118" y="265"/>
              <a:ext cx="13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9"/>
            <p:cNvSpPr>
              <a:spLocks noChangeArrowheads="1"/>
            </p:cNvSpPr>
            <p:nvPr/>
          </p:nvSpPr>
          <p:spPr bwMode="auto">
            <a:xfrm>
              <a:off x="1583" y="217"/>
              <a:ext cx="37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Standard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0"/>
            <p:cNvSpPr>
              <a:spLocks noChangeArrowheads="1"/>
            </p:cNvSpPr>
            <p:nvPr/>
          </p:nvSpPr>
          <p:spPr bwMode="auto">
            <a:xfrm>
              <a:off x="1535" y="313"/>
              <a:ext cx="45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Kompetensi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1"/>
            <p:cNvSpPr>
              <a:spLocks noChangeArrowheads="1"/>
            </p:cNvSpPr>
            <p:nvPr/>
          </p:nvSpPr>
          <p:spPr bwMode="auto">
            <a:xfrm>
              <a:off x="2483" y="265"/>
              <a:ext cx="23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2"/>
            <p:cNvSpPr>
              <a:spLocks noChangeArrowheads="1"/>
            </p:cNvSpPr>
            <p:nvPr/>
          </p:nvSpPr>
          <p:spPr bwMode="auto">
            <a:xfrm>
              <a:off x="3269" y="265"/>
              <a:ext cx="25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Materi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3"/>
            <p:cNvSpPr>
              <a:spLocks noChangeArrowheads="1"/>
            </p:cNvSpPr>
            <p:nvPr/>
          </p:nvSpPr>
          <p:spPr bwMode="auto">
            <a:xfrm>
              <a:off x="1118" y="408"/>
              <a:ext cx="13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No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4"/>
            <p:cNvSpPr>
              <a:spLocks noChangeArrowheads="1"/>
            </p:cNvSpPr>
            <p:nvPr/>
          </p:nvSpPr>
          <p:spPr bwMode="auto">
            <a:xfrm>
              <a:off x="1372" y="406"/>
              <a:ext cx="23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5"/>
            <p:cNvSpPr>
              <a:spLocks noChangeArrowheads="1"/>
            </p:cNvSpPr>
            <p:nvPr/>
          </p:nvSpPr>
          <p:spPr bwMode="auto">
            <a:xfrm>
              <a:off x="2127" y="406"/>
              <a:ext cx="30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Isi topik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6"/>
            <p:cNvSpPr>
              <a:spLocks noChangeArrowheads="1"/>
            </p:cNvSpPr>
            <p:nvPr/>
          </p:nvSpPr>
          <p:spPr bwMode="auto">
            <a:xfrm>
              <a:off x="3051" y="406"/>
              <a:ext cx="25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Materi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7"/>
            <p:cNvSpPr>
              <a:spLocks noChangeArrowheads="1"/>
            </p:cNvSpPr>
            <p:nvPr/>
          </p:nvSpPr>
          <p:spPr bwMode="auto">
            <a:xfrm>
              <a:off x="3722" y="406"/>
              <a:ext cx="34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18"/>
            <p:cNvSpPr>
              <a:spLocks noChangeArrowheads="1"/>
            </p:cNvSpPr>
            <p:nvPr/>
          </p:nvSpPr>
          <p:spPr bwMode="auto">
            <a:xfrm>
              <a:off x="4260" y="406"/>
              <a:ext cx="32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Tanggal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19"/>
            <p:cNvSpPr>
              <a:spLocks noChangeArrowheads="1"/>
            </p:cNvSpPr>
            <p:nvPr/>
          </p:nvSpPr>
          <p:spPr bwMode="auto">
            <a:xfrm>
              <a:off x="4755" y="406"/>
              <a:ext cx="48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/ review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20"/>
            <p:cNvSpPr>
              <a:spLocks noChangeArrowheads="1"/>
            </p:cNvSpPr>
            <p:nvPr/>
          </p:nvSpPr>
          <p:spPr bwMode="auto">
            <a:xfrm>
              <a:off x="5414" y="406"/>
              <a:ext cx="2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Hasil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21"/>
            <p:cNvSpPr>
              <a:spLocks noChangeArrowheads="1"/>
            </p:cNvSpPr>
            <p:nvPr/>
          </p:nvSpPr>
          <p:spPr bwMode="auto">
            <a:xfrm>
              <a:off x="6435" y="406"/>
              <a:ext cx="2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Hasil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22"/>
            <p:cNvSpPr>
              <a:spLocks noChangeArrowheads="1"/>
            </p:cNvSpPr>
            <p:nvPr/>
          </p:nvSpPr>
          <p:spPr bwMode="auto">
            <a:xfrm>
              <a:off x="1147" y="601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23"/>
            <p:cNvSpPr>
              <a:spLocks noChangeArrowheads="1"/>
            </p:cNvSpPr>
            <p:nvPr/>
          </p:nvSpPr>
          <p:spPr bwMode="auto">
            <a:xfrm>
              <a:off x="1371" y="601"/>
              <a:ext cx="43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About SSPM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24"/>
            <p:cNvSpPr>
              <a:spLocks noChangeArrowheads="1"/>
            </p:cNvSpPr>
            <p:nvPr/>
          </p:nvSpPr>
          <p:spPr bwMode="auto">
            <a:xfrm>
              <a:off x="2126" y="601"/>
              <a:ext cx="3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Overview :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25"/>
            <p:cNvSpPr>
              <a:spLocks noChangeArrowheads="1"/>
            </p:cNvSpPr>
            <p:nvPr/>
          </p:nvSpPr>
          <p:spPr bwMode="auto">
            <a:xfrm>
              <a:off x="2126" y="688"/>
              <a:ext cx="79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Sejarah, Core Business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26"/>
            <p:cNvSpPr>
              <a:spLocks noChangeArrowheads="1"/>
            </p:cNvSpPr>
            <p:nvPr/>
          </p:nvSpPr>
          <p:spPr bwMode="auto">
            <a:xfrm>
              <a:off x="2126" y="775"/>
              <a:ext cx="95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SSPM, Visi-Misi-Core Value,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27"/>
            <p:cNvSpPr>
              <a:spLocks noChangeArrowheads="1"/>
            </p:cNvSpPr>
            <p:nvPr/>
          </p:nvSpPr>
          <p:spPr bwMode="auto">
            <a:xfrm>
              <a:off x="2126" y="862"/>
              <a:ext cx="91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Core business perusahaan,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28"/>
            <p:cNvSpPr>
              <a:spLocks noChangeArrowheads="1"/>
            </p:cNvSpPr>
            <p:nvPr/>
          </p:nvSpPr>
          <p:spPr bwMode="auto">
            <a:xfrm>
              <a:off x="2126" y="949"/>
              <a:ext cx="8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business proses mapping,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29"/>
            <p:cNvSpPr>
              <a:spLocks noChangeArrowheads="1"/>
            </p:cNvSpPr>
            <p:nvPr/>
          </p:nvSpPr>
          <p:spPr bwMode="auto">
            <a:xfrm>
              <a:off x="2126" y="1035"/>
              <a:ext cx="6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balance score card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30"/>
            <p:cNvSpPr>
              <a:spLocks noChangeArrowheads="1"/>
            </p:cNvSpPr>
            <p:nvPr/>
          </p:nvSpPr>
          <p:spPr bwMode="auto">
            <a:xfrm>
              <a:off x="3050" y="601"/>
              <a:ext cx="61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standard orientasi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31"/>
            <p:cNvSpPr>
              <a:spLocks noChangeArrowheads="1"/>
            </p:cNvSpPr>
            <p:nvPr/>
          </p:nvSpPr>
          <p:spPr bwMode="auto">
            <a:xfrm>
              <a:off x="3050" y="688"/>
              <a:ext cx="3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karyawan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32"/>
            <p:cNvSpPr>
              <a:spLocks noChangeArrowheads="1"/>
            </p:cNvSpPr>
            <p:nvPr/>
          </p:nvSpPr>
          <p:spPr bwMode="auto">
            <a:xfrm>
              <a:off x="3721" y="601"/>
              <a:ext cx="2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33"/>
            <p:cNvSpPr>
              <a:spLocks noChangeArrowheads="1"/>
            </p:cNvSpPr>
            <p:nvPr/>
          </p:nvSpPr>
          <p:spPr bwMode="auto">
            <a:xfrm>
              <a:off x="4754" y="601"/>
              <a:ext cx="51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tertulis &gt; 9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34"/>
            <p:cNvSpPr>
              <a:spLocks noChangeArrowheads="1"/>
            </p:cNvSpPr>
            <p:nvPr/>
          </p:nvSpPr>
          <p:spPr bwMode="auto">
            <a:xfrm>
              <a:off x="5806" y="601"/>
              <a:ext cx="4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Menjelaskan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35"/>
            <p:cNvSpPr>
              <a:spLocks noChangeArrowheads="1"/>
            </p:cNvSpPr>
            <p:nvPr/>
          </p:nvSpPr>
          <p:spPr bwMode="auto">
            <a:xfrm>
              <a:off x="5806" y="688"/>
              <a:ext cx="4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tentang SSPM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36"/>
            <p:cNvSpPr>
              <a:spLocks noChangeArrowheads="1"/>
            </p:cNvSpPr>
            <p:nvPr/>
          </p:nvSpPr>
          <p:spPr bwMode="auto">
            <a:xfrm>
              <a:off x="1147" y="1365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" name="Rectangle 37"/>
            <p:cNvSpPr>
              <a:spLocks noChangeArrowheads="1"/>
            </p:cNvSpPr>
            <p:nvPr/>
          </p:nvSpPr>
          <p:spPr bwMode="auto">
            <a:xfrm>
              <a:off x="1371" y="1365"/>
              <a:ext cx="4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Telemarketing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38"/>
            <p:cNvSpPr>
              <a:spLocks noChangeArrowheads="1"/>
            </p:cNvSpPr>
            <p:nvPr/>
          </p:nvSpPr>
          <p:spPr bwMode="auto">
            <a:xfrm>
              <a:off x="2126" y="1365"/>
              <a:ext cx="94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Mempelajari teknik telpon ke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39"/>
            <p:cNvSpPr>
              <a:spLocks noChangeArrowheads="1"/>
            </p:cNvSpPr>
            <p:nvPr/>
          </p:nvSpPr>
          <p:spPr bwMode="auto">
            <a:xfrm>
              <a:off x="2126" y="1452"/>
              <a:ext cx="19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client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40"/>
            <p:cNvSpPr>
              <a:spLocks noChangeArrowheads="1"/>
            </p:cNvSpPr>
            <p:nvPr/>
          </p:nvSpPr>
          <p:spPr bwMode="auto">
            <a:xfrm>
              <a:off x="3050" y="1365"/>
              <a:ext cx="60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 the job 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Rectangle 41"/>
            <p:cNvSpPr>
              <a:spLocks noChangeArrowheads="1"/>
            </p:cNvSpPr>
            <p:nvPr/>
          </p:nvSpPr>
          <p:spPr bwMode="auto">
            <a:xfrm>
              <a:off x="3721" y="1365"/>
              <a:ext cx="5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Mendengarkan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1" name="Rectangle 42"/>
            <p:cNvSpPr>
              <a:spLocks noChangeArrowheads="1"/>
            </p:cNvSpPr>
            <p:nvPr/>
          </p:nvSpPr>
          <p:spPr bwMode="auto">
            <a:xfrm>
              <a:off x="3721" y="1452"/>
              <a:ext cx="45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sistem/ cara 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Rectangle 43"/>
            <p:cNvSpPr>
              <a:spLocks noChangeArrowheads="1"/>
            </p:cNvSpPr>
            <p:nvPr/>
          </p:nvSpPr>
          <p:spPr bwMode="auto">
            <a:xfrm>
              <a:off x="3721" y="1539"/>
              <a:ext cx="54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telepon ke client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44"/>
            <p:cNvSpPr>
              <a:spLocks noChangeArrowheads="1"/>
            </p:cNvSpPr>
            <p:nvPr/>
          </p:nvSpPr>
          <p:spPr bwMode="auto">
            <a:xfrm>
              <a:off x="4754" y="1365"/>
              <a:ext cx="6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Praktek telepon ke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45"/>
            <p:cNvSpPr>
              <a:spLocks noChangeArrowheads="1"/>
            </p:cNvSpPr>
            <p:nvPr/>
          </p:nvSpPr>
          <p:spPr bwMode="auto">
            <a:xfrm>
              <a:off x="4754" y="1452"/>
              <a:ext cx="49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client, dengan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46"/>
            <p:cNvSpPr>
              <a:spLocks noChangeArrowheads="1"/>
            </p:cNvSpPr>
            <p:nvPr/>
          </p:nvSpPr>
          <p:spPr bwMode="auto">
            <a:xfrm>
              <a:off x="4754" y="1539"/>
              <a:ext cx="3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diobservasi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47"/>
            <p:cNvSpPr>
              <a:spLocks noChangeArrowheads="1"/>
            </p:cNvSpPr>
            <p:nvPr/>
          </p:nvSpPr>
          <p:spPr bwMode="auto">
            <a:xfrm>
              <a:off x="1147" y="1817"/>
              <a:ext cx="7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48"/>
            <p:cNvSpPr>
              <a:spLocks noChangeArrowheads="1"/>
            </p:cNvSpPr>
            <p:nvPr/>
          </p:nvSpPr>
          <p:spPr bwMode="auto">
            <a:xfrm>
              <a:off x="1371" y="1817"/>
              <a:ext cx="7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Knowledge ISO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49"/>
            <p:cNvSpPr>
              <a:spLocks noChangeArrowheads="1"/>
            </p:cNvSpPr>
            <p:nvPr/>
          </p:nvSpPr>
          <p:spPr bwMode="auto">
            <a:xfrm>
              <a:off x="1371" y="1904"/>
              <a:ext cx="1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9001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9" name="Rectangle 50"/>
            <p:cNvSpPr>
              <a:spLocks noChangeArrowheads="1"/>
            </p:cNvSpPr>
            <p:nvPr/>
          </p:nvSpPr>
          <p:spPr bwMode="auto">
            <a:xfrm>
              <a:off x="3050" y="1817"/>
              <a:ext cx="32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ISO 9001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Rectangle 51"/>
            <p:cNvSpPr>
              <a:spLocks noChangeArrowheads="1"/>
            </p:cNvSpPr>
            <p:nvPr/>
          </p:nvSpPr>
          <p:spPr bwMode="auto">
            <a:xfrm>
              <a:off x="3721" y="1817"/>
              <a:ext cx="44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Training ISO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1" name="Rectangle 52"/>
            <p:cNvSpPr>
              <a:spLocks noChangeArrowheads="1"/>
            </p:cNvSpPr>
            <p:nvPr/>
          </p:nvSpPr>
          <p:spPr bwMode="auto">
            <a:xfrm>
              <a:off x="3721" y="1904"/>
              <a:ext cx="4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9001, diclient/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2" name="Rectangle 53"/>
            <p:cNvSpPr>
              <a:spLocks noChangeArrowheads="1"/>
            </p:cNvSpPr>
            <p:nvPr/>
          </p:nvSpPr>
          <p:spPr bwMode="auto">
            <a:xfrm>
              <a:off x="3721" y="1991"/>
              <a:ext cx="4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publik training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3" name="Rectangle 54"/>
            <p:cNvSpPr>
              <a:spLocks noChangeArrowheads="1"/>
            </p:cNvSpPr>
            <p:nvPr/>
          </p:nvSpPr>
          <p:spPr bwMode="auto">
            <a:xfrm>
              <a:off x="4754" y="1817"/>
              <a:ext cx="28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Test &gt; 8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4" name="Rectangle 55"/>
            <p:cNvSpPr>
              <a:spLocks noChangeArrowheads="1"/>
            </p:cNvSpPr>
            <p:nvPr/>
          </p:nvSpPr>
          <p:spPr bwMode="auto">
            <a:xfrm>
              <a:off x="5806" y="1817"/>
              <a:ext cx="5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Presentasi nilai &gt;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5" name="Rectangle 56"/>
            <p:cNvSpPr>
              <a:spLocks noChangeArrowheads="1"/>
            </p:cNvSpPr>
            <p:nvPr/>
          </p:nvSpPr>
          <p:spPr bwMode="auto">
            <a:xfrm>
              <a:off x="5806" y="1904"/>
              <a:ext cx="13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7,6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6" name="Rectangle 57"/>
            <p:cNvSpPr>
              <a:spLocks noChangeArrowheads="1"/>
            </p:cNvSpPr>
            <p:nvPr/>
          </p:nvSpPr>
          <p:spPr bwMode="auto">
            <a:xfrm>
              <a:off x="6612" y="1817"/>
              <a:ext cx="13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7,7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Rectangle 58"/>
            <p:cNvSpPr>
              <a:spLocks noChangeArrowheads="1"/>
            </p:cNvSpPr>
            <p:nvPr/>
          </p:nvSpPr>
          <p:spPr bwMode="auto">
            <a:xfrm>
              <a:off x="6078" y="261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3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8" name="Rectangle 59"/>
            <p:cNvSpPr>
              <a:spLocks noChangeArrowheads="1"/>
            </p:cNvSpPr>
            <p:nvPr/>
          </p:nvSpPr>
          <p:spPr bwMode="auto">
            <a:xfrm>
              <a:off x="4048" y="261"/>
              <a:ext cx="4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1 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9" name="Rectangle 60"/>
            <p:cNvSpPr>
              <a:spLocks noChangeArrowheads="1"/>
            </p:cNvSpPr>
            <p:nvPr/>
          </p:nvSpPr>
          <p:spPr bwMode="auto">
            <a:xfrm>
              <a:off x="5090" y="261"/>
              <a:ext cx="40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Program 2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0" name="Rectangle 61"/>
            <p:cNvSpPr>
              <a:spLocks noChangeArrowheads="1"/>
            </p:cNvSpPr>
            <p:nvPr/>
          </p:nvSpPr>
          <p:spPr bwMode="auto">
            <a:xfrm>
              <a:off x="3711" y="504"/>
              <a:ext cx="31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General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1" name="Rectangle 62"/>
            <p:cNvSpPr>
              <a:spLocks noChangeArrowheads="1"/>
            </p:cNvSpPr>
            <p:nvPr/>
          </p:nvSpPr>
          <p:spPr bwMode="auto">
            <a:xfrm>
              <a:off x="3643" y="1274"/>
              <a:ext cx="44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Sistem Sales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2" name="Rectangle 63"/>
            <p:cNvSpPr>
              <a:spLocks noChangeArrowheads="1"/>
            </p:cNvSpPr>
            <p:nvPr/>
          </p:nvSpPr>
          <p:spPr bwMode="auto">
            <a:xfrm>
              <a:off x="3555" y="1726"/>
              <a:ext cx="62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Knowledge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3" name="Line 64"/>
            <p:cNvSpPr>
              <a:spLocks noChangeShapeType="1"/>
            </p:cNvSpPr>
            <p:nvPr/>
          </p:nvSpPr>
          <p:spPr bwMode="auto">
            <a:xfrm>
              <a:off x="135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65"/>
            <p:cNvSpPr>
              <a:spLocks noChangeArrowheads="1"/>
            </p:cNvSpPr>
            <p:nvPr/>
          </p:nvSpPr>
          <p:spPr bwMode="auto">
            <a:xfrm>
              <a:off x="1353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66"/>
            <p:cNvSpPr>
              <a:spLocks noChangeShapeType="1"/>
            </p:cNvSpPr>
            <p:nvPr/>
          </p:nvSpPr>
          <p:spPr bwMode="auto">
            <a:xfrm>
              <a:off x="2108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67"/>
            <p:cNvSpPr>
              <a:spLocks noChangeArrowheads="1"/>
            </p:cNvSpPr>
            <p:nvPr/>
          </p:nvSpPr>
          <p:spPr bwMode="auto">
            <a:xfrm>
              <a:off x="2108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68"/>
            <p:cNvSpPr>
              <a:spLocks noChangeShapeType="1"/>
            </p:cNvSpPr>
            <p:nvPr/>
          </p:nvSpPr>
          <p:spPr bwMode="auto">
            <a:xfrm>
              <a:off x="303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69"/>
            <p:cNvSpPr>
              <a:spLocks noChangeArrowheads="1"/>
            </p:cNvSpPr>
            <p:nvPr/>
          </p:nvSpPr>
          <p:spPr bwMode="auto">
            <a:xfrm>
              <a:off x="3033" y="214"/>
              <a:ext cx="7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Line 70"/>
            <p:cNvSpPr>
              <a:spLocks noChangeShapeType="1"/>
            </p:cNvSpPr>
            <p:nvPr/>
          </p:nvSpPr>
          <p:spPr bwMode="auto">
            <a:xfrm>
              <a:off x="3703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71"/>
            <p:cNvSpPr>
              <a:spLocks noChangeArrowheads="1"/>
            </p:cNvSpPr>
            <p:nvPr/>
          </p:nvSpPr>
          <p:spPr bwMode="auto">
            <a:xfrm>
              <a:off x="3703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Line 72"/>
            <p:cNvSpPr>
              <a:spLocks noChangeShapeType="1"/>
            </p:cNvSpPr>
            <p:nvPr/>
          </p:nvSpPr>
          <p:spPr bwMode="auto">
            <a:xfrm>
              <a:off x="4241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73"/>
            <p:cNvSpPr>
              <a:spLocks noChangeArrowheads="1"/>
            </p:cNvSpPr>
            <p:nvPr/>
          </p:nvSpPr>
          <p:spPr bwMode="auto">
            <a:xfrm>
              <a:off x="4241" y="407"/>
              <a:ext cx="8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74"/>
            <p:cNvSpPr>
              <a:spLocks noChangeShapeType="1"/>
            </p:cNvSpPr>
            <p:nvPr/>
          </p:nvSpPr>
          <p:spPr bwMode="auto">
            <a:xfrm>
              <a:off x="4737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75"/>
            <p:cNvSpPr>
              <a:spLocks noChangeArrowheads="1"/>
            </p:cNvSpPr>
            <p:nvPr/>
          </p:nvSpPr>
          <p:spPr bwMode="auto">
            <a:xfrm>
              <a:off x="4737" y="214"/>
              <a:ext cx="7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 76"/>
            <p:cNvSpPr>
              <a:spLocks noChangeShapeType="1"/>
            </p:cNvSpPr>
            <p:nvPr/>
          </p:nvSpPr>
          <p:spPr bwMode="auto">
            <a:xfrm>
              <a:off x="5396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77"/>
            <p:cNvSpPr>
              <a:spLocks noChangeArrowheads="1"/>
            </p:cNvSpPr>
            <p:nvPr/>
          </p:nvSpPr>
          <p:spPr bwMode="auto">
            <a:xfrm>
              <a:off x="5396" y="407"/>
              <a:ext cx="7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78"/>
            <p:cNvSpPr>
              <a:spLocks noChangeShapeType="1"/>
            </p:cNvSpPr>
            <p:nvPr/>
          </p:nvSpPr>
          <p:spPr bwMode="auto">
            <a:xfrm>
              <a:off x="5788" y="214"/>
              <a:ext cx="0" cy="28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79"/>
            <p:cNvSpPr>
              <a:spLocks noChangeArrowheads="1"/>
            </p:cNvSpPr>
            <p:nvPr/>
          </p:nvSpPr>
          <p:spPr bwMode="auto">
            <a:xfrm>
              <a:off x="5788" y="214"/>
              <a:ext cx="8" cy="2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Line 80"/>
            <p:cNvSpPr>
              <a:spLocks noChangeShapeType="1"/>
            </p:cNvSpPr>
            <p:nvPr/>
          </p:nvSpPr>
          <p:spPr bwMode="auto">
            <a:xfrm>
              <a:off x="6417" y="407"/>
              <a:ext cx="0" cy="9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81"/>
            <p:cNvSpPr>
              <a:spLocks noChangeArrowheads="1"/>
            </p:cNvSpPr>
            <p:nvPr/>
          </p:nvSpPr>
          <p:spPr bwMode="auto">
            <a:xfrm>
              <a:off x="6417" y="407"/>
              <a:ext cx="7" cy="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82"/>
            <p:cNvSpPr>
              <a:spLocks noChangeShapeType="1"/>
            </p:cNvSpPr>
            <p:nvPr/>
          </p:nvSpPr>
          <p:spPr bwMode="auto">
            <a:xfrm>
              <a:off x="135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83"/>
            <p:cNvSpPr>
              <a:spLocks noChangeArrowheads="1"/>
            </p:cNvSpPr>
            <p:nvPr/>
          </p:nvSpPr>
          <p:spPr bwMode="auto">
            <a:xfrm>
              <a:off x="1353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84"/>
            <p:cNvSpPr>
              <a:spLocks noChangeShapeType="1"/>
            </p:cNvSpPr>
            <p:nvPr/>
          </p:nvSpPr>
          <p:spPr bwMode="auto">
            <a:xfrm>
              <a:off x="2108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85"/>
            <p:cNvSpPr>
              <a:spLocks noChangeArrowheads="1"/>
            </p:cNvSpPr>
            <p:nvPr/>
          </p:nvSpPr>
          <p:spPr bwMode="auto">
            <a:xfrm>
              <a:off x="2108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86"/>
            <p:cNvSpPr>
              <a:spLocks noChangeShapeType="1"/>
            </p:cNvSpPr>
            <p:nvPr/>
          </p:nvSpPr>
          <p:spPr bwMode="auto">
            <a:xfrm>
              <a:off x="303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87"/>
            <p:cNvSpPr>
              <a:spLocks noChangeArrowheads="1"/>
            </p:cNvSpPr>
            <p:nvPr/>
          </p:nvSpPr>
          <p:spPr bwMode="auto">
            <a:xfrm>
              <a:off x="3033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Line 88"/>
            <p:cNvSpPr>
              <a:spLocks noChangeShapeType="1"/>
            </p:cNvSpPr>
            <p:nvPr/>
          </p:nvSpPr>
          <p:spPr bwMode="auto">
            <a:xfrm>
              <a:off x="3703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89"/>
            <p:cNvSpPr>
              <a:spLocks noChangeArrowheads="1"/>
            </p:cNvSpPr>
            <p:nvPr/>
          </p:nvSpPr>
          <p:spPr bwMode="auto">
            <a:xfrm>
              <a:off x="3703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Line 90"/>
            <p:cNvSpPr>
              <a:spLocks noChangeShapeType="1"/>
            </p:cNvSpPr>
            <p:nvPr/>
          </p:nvSpPr>
          <p:spPr bwMode="auto">
            <a:xfrm>
              <a:off x="4241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91"/>
            <p:cNvSpPr>
              <a:spLocks noChangeArrowheads="1"/>
            </p:cNvSpPr>
            <p:nvPr/>
          </p:nvSpPr>
          <p:spPr bwMode="auto">
            <a:xfrm>
              <a:off x="4241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Line 92"/>
            <p:cNvSpPr>
              <a:spLocks noChangeShapeType="1"/>
            </p:cNvSpPr>
            <p:nvPr/>
          </p:nvSpPr>
          <p:spPr bwMode="auto">
            <a:xfrm>
              <a:off x="4737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93"/>
            <p:cNvSpPr>
              <a:spLocks noChangeArrowheads="1"/>
            </p:cNvSpPr>
            <p:nvPr/>
          </p:nvSpPr>
          <p:spPr bwMode="auto">
            <a:xfrm>
              <a:off x="4737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Line 94"/>
            <p:cNvSpPr>
              <a:spLocks noChangeShapeType="1"/>
            </p:cNvSpPr>
            <p:nvPr/>
          </p:nvSpPr>
          <p:spPr bwMode="auto">
            <a:xfrm>
              <a:off x="5396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95"/>
            <p:cNvSpPr>
              <a:spLocks noChangeArrowheads="1"/>
            </p:cNvSpPr>
            <p:nvPr/>
          </p:nvSpPr>
          <p:spPr bwMode="auto">
            <a:xfrm>
              <a:off x="5396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Line 96"/>
            <p:cNvSpPr>
              <a:spLocks noChangeShapeType="1"/>
            </p:cNvSpPr>
            <p:nvPr/>
          </p:nvSpPr>
          <p:spPr bwMode="auto">
            <a:xfrm>
              <a:off x="5788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97"/>
            <p:cNvSpPr>
              <a:spLocks noChangeArrowheads="1"/>
            </p:cNvSpPr>
            <p:nvPr/>
          </p:nvSpPr>
          <p:spPr bwMode="auto">
            <a:xfrm>
              <a:off x="5788" y="599"/>
              <a:ext cx="8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Line 98"/>
            <p:cNvSpPr>
              <a:spLocks noChangeShapeType="1"/>
            </p:cNvSpPr>
            <p:nvPr/>
          </p:nvSpPr>
          <p:spPr bwMode="auto">
            <a:xfrm>
              <a:off x="6417" y="599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99"/>
            <p:cNvSpPr>
              <a:spLocks noChangeArrowheads="1"/>
            </p:cNvSpPr>
            <p:nvPr/>
          </p:nvSpPr>
          <p:spPr bwMode="auto">
            <a:xfrm>
              <a:off x="6417" y="599"/>
              <a:ext cx="7" cy="6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Line 100"/>
            <p:cNvSpPr>
              <a:spLocks noChangeShapeType="1"/>
            </p:cNvSpPr>
            <p:nvPr/>
          </p:nvSpPr>
          <p:spPr bwMode="auto">
            <a:xfrm>
              <a:off x="135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101"/>
            <p:cNvSpPr>
              <a:spLocks noChangeArrowheads="1"/>
            </p:cNvSpPr>
            <p:nvPr/>
          </p:nvSpPr>
          <p:spPr bwMode="auto">
            <a:xfrm>
              <a:off x="1353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Line 102"/>
            <p:cNvSpPr>
              <a:spLocks noChangeShapeType="1"/>
            </p:cNvSpPr>
            <p:nvPr/>
          </p:nvSpPr>
          <p:spPr bwMode="auto">
            <a:xfrm>
              <a:off x="2108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103"/>
            <p:cNvSpPr>
              <a:spLocks noChangeArrowheads="1"/>
            </p:cNvSpPr>
            <p:nvPr/>
          </p:nvSpPr>
          <p:spPr bwMode="auto">
            <a:xfrm>
              <a:off x="2108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Line 104"/>
            <p:cNvSpPr>
              <a:spLocks noChangeShapeType="1"/>
            </p:cNvSpPr>
            <p:nvPr/>
          </p:nvSpPr>
          <p:spPr bwMode="auto">
            <a:xfrm>
              <a:off x="303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105"/>
            <p:cNvSpPr>
              <a:spLocks noChangeArrowheads="1"/>
            </p:cNvSpPr>
            <p:nvPr/>
          </p:nvSpPr>
          <p:spPr bwMode="auto">
            <a:xfrm>
              <a:off x="3033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Line 106"/>
            <p:cNvSpPr>
              <a:spLocks noChangeShapeType="1"/>
            </p:cNvSpPr>
            <p:nvPr/>
          </p:nvSpPr>
          <p:spPr bwMode="auto">
            <a:xfrm>
              <a:off x="3703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107"/>
            <p:cNvSpPr>
              <a:spLocks noChangeArrowheads="1"/>
            </p:cNvSpPr>
            <p:nvPr/>
          </p:nvSpPr>
          <p:spPr bwMode="auto">
            <a:xfrm>
              <a:off x="3703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Line 108"/>
            <p:cNvSpPr>
              <a:spLocks noChangeShapeType="1"/>
            </p:cNvSpPr>
            <p:nvPr/>
          </p:nvSpPr>
          <p:spPr bwMode="auto">
            <a:xfrm>
              <a:off x="4241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109"/>
            <p:cNvSpPr>
              <a:spLocks noChangeArrowheads="1"/>
            </p:cNvSpPr>
            <p:nvPr/>
          </p:nvSpPr>
          <p:spPr bwMode="auto">
            <a:xfrm>
              <a:off x="4241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Line 110"/>
            <p:cNvSpPr>
              <a:spLocks noChangeShapeType="1"/>
            </p:cNvSpPr>
            <p:nvPr/>
          </p:nvSpPr>
          <p:spPr bwMode="auto">
            <a:xfrm>
              <a:off x="4737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111"/>
            <p:cNvSpPr>
              <a:spLocks noChangeArrowheads="1"/>
            </p:cNvSpPr>
            <p:nvPr/>
          </p:nvSpPr>
          <p:spPr bwMode="auto">
            <a:xfrm>
              <a:off x="4737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Line 112"/>
            <p:cNvSpPr>
              <a:spLocks noChangeShapeType="1"/>
            </p:cNvSpPr>
            <p:nvPr/>
          </p:nvSpPr>
          <p:spPr bwMode="auto">
            <a:xfrm>
              <a:off x="5396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113"/>
            <p:cNvSpPr>
              <a:spLocks noChangeArrowheads="1"/>
            </p:cNvSpPr>
            <p:nvPr/>
          </p:nvSpPr>
          <p:spPr bwMode="auto">
            <a:xfrm>
              <a:off x="5396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Line 114"/>
            <p:cNvSpPr>
              <a:spLocks noChangeShapeType="1"/>
            </p:cNvSpPr>
            <p:nvPr/>
          </p:nvSpPr>
          <p:spPr bwMode="auto">
            <a:xfrm>
              <a:off x="5788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115"/>
            <p:cNvSpPr>
              <a:spLocks noChangeArrowheads="1"/>
            </p:cNvSpPr>
            <p:nvPr/>
          </p:nvSpPr>
          <p:spPr bwMode="auto">
            <a:xfrm>
              <a:off x="5788" y="1363"/>
              <a:ext cx="8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Line 116"/>
            <p:cNvSpPr>
              <a:spLocks noChangeShapeType="1"/>
            </p:cNvSpPr>
            <p:nvPr/>
          </p:nvSpPr>
          <p:spPr bwMode="auto">
            <a:xfrm>
              <a:off x="6417" y="1363"/>
              <a:ext cx="0" cy="3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117"/>
            <p:cNvSpPr>
              <a:spLocks noChangeArrowheads="1"/>
            </p:cNvSpPr>
            <p:nvPr/>
          </p:nvSpPr>
          <p:spPr bwMode="auto">
            <a:xfrm>
              <a:off x="6417" y="1363"/>
              <a:ext cx="7" cy="3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Line 118"/>
            <p:cNvSpPr>
              <a:spLocks noChangeShapeType="1"/>
            </p:cNvSpPr>
            <p:nvPr/>
          </p:nvSpPr>
          <p:spPr bwMode="auto">
            <a:xfrm>
              <a:off x="966" y="207"/>
              <a:ext cx="0" cy="187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119"/>
            <p:cNvSpPr>
              <a:spLocks noChangeArrowheads="1"/>
            </p:cNvSpPr>
            <p:nvPr/>
          </p:nvSpPr>
          <p:spPr bwMode="auto">
            <a:xfrm>
              <a:off x="966" y="207"/>
              <a:ext cx="7" cy="187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Line 120"/>
            <p:cNvSpPr>
              <a:spLocks noChangeShapeType="1"/>
            </p:cNvSpPr>
            <p:nvPr/>
          </p:nvSpPr>
          <p:spPr bwMode="auto">
            <a:xfrm>
              <a:off x="135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121"/>
            <p:cNvSpPr>
              <a:spLocks noChangeArrowheads="1"/>
            </p:cNvSpPr>
            <p:nvPr/>
          </p:nvSpPr>
          <p:spPr bwMode="auto">
            <a:xfrm>
              <a:off x="1353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Line 122"/>
            <p:cNvSpPr>
              <a:spLocks noChangeShapeType="1"/>
            </p:cNvSpPr>
            <p:nvPr/>
          </p:nvSpPr>
          <p:spPr bwMode="auto">
            <a:xfrm>
              <a:off x="2108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123"/>
            <p:cNvSpPr>
              <a:spLocks noChangeArrowheads="1"/>
            </p:cNvSpPr>
            <p:nvPr/>
          </p:nvSpPr>
          <p:spPr bwMode="auto">
            <a:xfrm>
              <a:off x="2108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Line 124"/>
            <p:cNvSpPr>
              <a:spLocks noChangeShapeType="1"/>
            </p:cNvSpPr>
            <p:nvPr/>
          </p:nvSpPr>
          <p:spPr bwMode="auto">
            <a:xfrm>
              <a:off x="303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125"/>
            <p:cNvSpPr>
              <a:spLocks noChangeArrowheads="1"/>
            </p:cNvSpPr>
            <p:nvPr/>
          </p:nvSpPr>
          <p:spPr bwMode="auto">
            <a:xfrm>
              <a:off x="3033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Line 126"/>
            <p:cNvSpPr>
              <a:spLocks noChangeShapeType="1"/>
            </p:cNvSpPr>
            <p:nvPr/>
          </p:nvSpPr>
          <p:spPr bwMode="auto">
            <a:xfrm>
              <a:off x="3703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Rectangle 127"/>
            <p:cNvSpPr>
              <a:spLocks noChangeArrowheads="1"/>
            </p:cNvSpPr>
            <p:nvPr/>
          </p:nvSpPr>
          <p:spPr bwMode="auto">
            <a:xfrm>
              <a:off x="3703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Line 128"/>
            <p:cNvSpPr>
              <a:spLocks noChangeShapeType="1"/>
            </p:cNvSpPr>
            <p:nvPr/>
          </p:nvSpPr>
          <p:spPr bwMode="auto">
            <a:xfrm>
              <a:off x="4737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129"/>
            <p:cNvSpPr>
              <a:spLocks noChangeArrowheads="1"/>
            </p:cNvSpPr>
            <p:nvPr/>
          </p:nvSpPr>
          <p:spPr bwMode="auto">
            <a:xfrm>
              <a:off x="4737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Line 130"/>
            <p:cNvSpPr>
              <a:spLocks noChangeShapeType="1"/>
            </p:cNvSpPr>
            <p:nvPr/>
          </p:nvSpPr>
          <p:spPr bwMode="auto">
            <a:xfrm>
              <a:off x="5788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Rectangle 131"/>
            <p:cNvSpPr>
              <a:spLocks noChangeArrowheads="1"/>
            </p:cNvSpPr>
            <p:nvPr/>
          </p:nvSpPr>
          <p:spPr bwMode="auto">
            <a:xfrm>
              <a:off x="5788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Line 132"/>
            <p:cNvSpPr>
              <a:spLocks noChangeShapeType="1"/>
            </p:cNvSpPr>
            <p:nvPr/>
          </p:nvSpPr>
          <p:spPr bwMode="auto">
            <a:xfrm>
              <a:off x="6713" y="214"/>
              <a:ext cx="0" cy="18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133"/>
            <p:cNvSpPr>
              <a:spLocks noChangeArrowheads="1"/>
            </p:cNvSpPr>
            <p:nvPr/>
          </p:nvSpPr>
          <p:spPr bwMode="auto">
            <a:xfrm>
              <a:off x="6713" y="214"/>
              <a:ext cx="7" cy="18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Line 134"/>
            <p:cNvSpPr>
              <a:spLocks noChangeShapeType="1"/>
            </p:cNvSpPr>
            <p:nvPr/>
          </p:nvSpPr>
          <p:spPr bwMode="auto">
            <a:xfrm>
              <a:off x="4241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35"/>
            <p:cNvSpPr>
              <a:spLocks noChangeArrowheads="1"/>
            </p:cNvSpPr>
            <p:nvPr/>
          </p:nvSpPr>
          <p:spPr bwMode="auto">
            <a:xfrm>
              <a:off x="4241" y="1815"/>
              <a:ext cx="8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Line 136"/>
            <p:cNvSpPr>
              <a:spLocks noChangeShapeType="1"/>
            </p:cNvSpPr>
            <p:nvPr/>
          </p:nvSpPr>
          <p:spPr bwMode="auto">
            <a:xfrm>
              <a:off x="5396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137"/>
            <p:cNvSpPr>
              <a:spLocks noChangeArrowheads="1"/>
            </p:cNvSpPr>
            <p:nvPr/>
          </p:nvSpPr>
          <p:spPr bwMode="auto">
            <a:xfrm>
              <a:off x="5396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Line 138"/>
            <p:cNvSpPr>
              <a:spLocks noChangeShapeType="1"/>
            </p:cNvSpPr>
            <p:nvPr/>
          </p:nvSpPr>
          <p:spPr bwMode="auto">
            <a:xfrm>
              <a:off x="6417" y="1815"/>
              <a:ext cx="0" cy="27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39"/>
            <p:cNvSpPr>
              <a:spLocks noChangeArrowheads="1"/>
            </p:cNvSpPr>
            <p:nvPr/>
          </p:nvSpPr>
          <p:spPr bwMode="auto">
            <a:xfrm>
              <a:off x="6417" y="1815"/>
              <a:ext cx="7" cy="27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Line 140"/>
            <p:cNvSpPr>
              <a:spLocks noChangeShapeType="1"/>
            </p:cNvSpPr>
            <p:nvPr/>
          </p:nvSpPr>
          <p:spPr bwMode="auto">
            <a:xfrm>
              <a:off x="973" y="207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41"/>
            <p:cNvSpPr>
              <a:spLocks noChangeArrowheads="1"/>
            </p:cNvSpPr>
            <p:nvPr/>
          </p:nvSpPr>
          <p:spPr bwMode="auto">
            <a:xfrm>
              <a:off x="973" y="207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142"/>
            <p:cNvSpPr>
              <a:spLocks noChangeShapeType="1"/>
            </p:cNvSpPr>
            <p:nvPr/>
          </p:nvSpPr>
          <p:spPr bwMode="auto">
            <a:xfrm>
              <a:off x="973" y="399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43"/>
            <p:cNvSpPr>
              <a:spLocks noChangeArrowheads="1"/>
            </p:cNvSpPr>
            <p:nvPr/>
          </p:nvSpPr>
          <p:spPr bwMode="auto">
            <a:xfrm>
              <a:off x="973" y="399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Line 144"/>
            <p:cNvSpPr>
              <a:spLocks noChangeShapeType="1"/>
            </p:cNvSpPr>
            <p:nvPr/>
          </p:nvSpPr>
          <p:spPr bwMode="auto">
            <a:xfrm>
              <a:off x="973" y="496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45"/>
            <p:cNvSpPr>
              <a:spLocks noChangeArrowheads="1"/>
            </p:cNvSpPr>
            <p:nvPr/>
          </p:nvSpPr>
          <p:spPr bwMode="auto">
            <a:xfrm>
              <a:off x="973" y="496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Line 146"/>
            <p:cNvSpPr>
              <a:spLocks noChangeShapeType="1"/>
            </p:cNvSpPr>
            <p:nvPr/>
          </p:nvSpPr>
          <p:spPr bwMode="auto">
            <a:xfrm>
              <a:off x="973" y="592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47"/>
            <p:cNvSpPr>
              <a:spLocks noChangeArrowheads="1"/>
            </p:cNvSpPr>
            <p:nvPr/>
          </p:nvSpPr>
          <p:spPr bwMode="auto">
            <a:xfrm>
              <a:off x="973" y="592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Line 148"/>
            <p:cNvSpPr>
              <a:spLocks noChangeShapeType="1"/>
            </p:cNvSpPr>
            <p:nvPr/>
          </p:nvSpPr>
          <p:spPr bwMode="auto">
            <a:xfrm>
              <a:off x="973" y="1265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49"/>
            <p:cNvSpPr>
              <a:spLocks noChangeArrowheads="1"/>
            </p:cNvSpPr>
            <p:nvPr/>
          </p:nvSpPr>
          <p:spPr bwMode="auto">
            <a:xfrm>
              <a:off x="973" y="1265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Line 150"/>
            <p:cNvSpPr>
              <a:spLocks noChangeShapeType="1"/>
            </p:cNvSpPr>
            <p:nvPr/>
          </p:nvSpPr>
          <p:spPr bwMode="auto">
            <a:xfrm>
              <a:off x="973" y="1356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51"/>
            <p:cNvSpPr>
              <a:spLocks noChangeArrowheads="1"/>
            </p:cNvSpPr>
            <p:nvPr/>
          </p:nvSpPr>
          <p:spPr bwMode="auto">
            <a:xfrm>
              <a:off x="973" y="1356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152"/>
            <p:cNvSpPr>
              <a:spLocks noChangeShapeType="1"/>
            </p:cNvSpPr>
            <p:nvPr/>
          </p:nvSpPr>
          <p:spPr bwMode="auto">
            <a:xfrm>
              <a:off x="973" y="1717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53"/>
            <p:cNvSpPr>
              <a:spLocks noChangeArrowheads="1"/>
            </p:cNvSpPr>
            <p:nvPr/>
          </p:nvSpPr>
          <p:spPr bwMode="auto">
            <a:xfrm>
              <a:off x="973" y="1717"/>
              <a:ext cx="5747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154"/>
            <p:cNvSpPr>
              <a:spLocks noChangeShapeType="1"/>
            </p:cNvSpPr>
            <p:nvPr/>
          </p:nvSpPr>
          <p:spPr bwMode="auto">
            <a:xfrm>
              <a:off x="973" y="1808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55"/>
            <p:cNvSpPr>
              <a:spLocks noChangeArrowheads="1"/>
            </p:cNvSpPr>
            <p:nvPr/>
          </p:nvSpPr>
          <p:spPr bwMode="auto">
            <a:xfrm>
              <a:off x="973" y="1808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156"/>
            <p:cNvSpPr>
              <a:spLocks noChangeShapeType="1"/>
            </p:cNvSpPr>
            <p:nvPr/>
          </p:nvSpPr>
          <p:spPr bwMode="auto">
            <a:xfrm>
              <a:off x="973" y="2079"/>
              <a:ext cx="57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57"/>
            <p:cNvSpPr>
              <a:spLocks noChangeArrowheads="1"/>
            </p:cNvSpPr>
            <p:nvPr/>
          </p:nvSpPr>
          <p:spPr bwMode="auto">
            <a:xfrm>
              <a:off x="973" y="2079"/>
              <a:ext cx="574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7" name="Rectangle 326"/>
          <p:cNvSpPr/>
          <p:nvPr/>
        </p:nvSpPr>
        <p:spPr>
          <a:xfrm>
            <a:off x="7778048" y="14068"/>
            <a:ext cx="362426" cy="705633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ight Triangle 327"/>
          <p:cNvSpPr/>
          <p:nvPr/>
        </p:nvSpPr>
        <p:spPr>
          <a:xfrm flipH="1" flipV="1">
            <a:off x="7763980" y="720119"/>
            <a:ext cx="362426" cy="410830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5FC66-1767-43F9-8F67-300BC82A3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D5709-A4C4-48A0-BA7C-A75C2BEF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6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6576" y="2813383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orang-orang yang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melakukan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pekerjaan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di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bawah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kendali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peduli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Kebijakan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sasaran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relevan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kontribusi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mereka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terhadap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termasuk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manfaat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implikasi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tidak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persyaratan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9480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88044" y="598295"/>
            <a:ext cx="3746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800" b="1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7.3 </a:t>
            </a:r>
            <a:r>
              <a:rPr lang="en-US" sz="4800" b="1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Kepedulian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84482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15552" y="4462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38EBB3-4EF4-4B0F-869B-23807B7A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4906E4-A8A2-4F2C-B48E-B54D4374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196752"/>
            <a:ext cx="9882431" cy="56612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-1" y="0"/>
            <a:ext cx="9874282" cy="1628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48139" y="6237312"/>
            <a:ext cx="902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Sering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kali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kesalah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pahaman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karyawan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dikrenakan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kurang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terjalinnya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komunikasi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baik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12640" y="224063"/>
            <a:ext cx="61560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7.4 KOMUNIKASI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B9584-4A5A-47B7-9190-2B4BFE4C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03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0216" y="64661"/>
            <a:ext cx="1459967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6534" y="1237815"/>
            <a:ext cx="6839466" cy="257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err="1"/>
              <a:t>Organisasi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menentukan</a:t>
            </a:r>
            <a:r>
              <a:rPr lang="en-US" sz="2000" i="1" dirty="0"/>
              <a:t> </a:t>
            </a:r>
            <a:r>
              <a:rPr lang="en-US" sz="2000" i="1" dirty="0" err="1"/>
              <a:t>komunikasi</a:t>
            </a:r>
            <a:r>
              <a:rPr lang="en-US" sz="2000" i="1" dirty="0"/>
              <a:t> internal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eksternal</a:t>
            </a:r>
            <a:r>
              <a:rPr lang="en-US" sz="2000" i="1" dirty="0"/>
              <a:t> yang </a:t>
            </a:r>
            <a:r>
              <a:rPr lang="en-US" sz="2000" i="1" dirty="0" err="1"/>
              <a:t>relevan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 ,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altLang="en-US" sz="2000" i="1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dirty="0" err="1"/>
              <a:t>a</a:t>
            </a:r>
            <a:r>
              <a:rPr lang="en-US" sz="2000" b="1" i="1" u="sng" dirty="0" err="1"/>
              <a:t>pa</a:t>
            </a:r>
            <a:r>
              <a:rPr lang="en-US" sz="2000" b="1" i="1" u="sng" dirty="0"/>
              <a:t> yang </a:t>
            </a:r>
            <a:r>
              <a:rPr lang="en-US" sz="2000" b="1" i="1" u="sng" dirty="0" err="1"/>
              <a:t>akan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dikomunikasikan</a:t>
            </a:r>
            <a:r>
              <a:rPr lang="en-US" sz="2000" b="1" i="1" u="sng" dirty="0"/>
              <a:t> 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waktu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(when);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dengan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siapa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(with) 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 err="1"/>
              <a:t>bagaimana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cara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(how);</a:t>
            </a:r>
            <a:r>
              <a:rPr lang="en-US" sz="2000" b="1" u="sng" dirty="0"/>
              <a:t> 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/>
              <a:t> </a:t>
            </a:r>
            <a:r>
              <a:rPr lang="en-US" sz="2000" b="1" i="1" u="sng" dirty="0"/>
              <a:t>yang </a:t>
            </a:r>
            <a:r>
              <a:rPr lang="en-US" sz="2000" b="1" i="1" u="sng" dirty="0" err="1"/>
              <a:t>berkomunikasi</a:t>
            </a:r>
            <a:r>
              <a:rPr lang="en-US" sz="2000" b="1" i="1" u="sng" dirty="0"/>
              <a:t> (who).</a:t>
            </a:r>
            <a:r>
              <a:rPr lang="en-US" sz="2000" b="1" u="sng" dirty="0"/>
              <a:t> *</a:t>
            </a:r>
          </a:p>
          <a:p>
            <a:pPr marL="0" indent="0">
              <a:buNone/>
            </a:pPr>
            <a:endParaRPr lang="en-US" altLang="en-US" sz="11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3701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552342" y="663184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566379" y="735787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817042" y="800117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771698" y="3856560"/>
            <a:ext cx="5789814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en-US" sz="1600" dirty="0" err="1"/>
              <a:t>Metode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komunikasi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bisa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dalam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bentuk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tertulis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atau</a:t>
            </a:r>
            <a:r>
              <a:rPr lang="en-US" altLang="en-US" sz="1600" dirty="0"/>
              <a:t> verbal, </a:t>
            </a:r>
            <a:r>
              <a:rPr lang="en-US" altLang="en-US" sz="1600" dirty="0" err="1"/>
              <a:t>pertemuan</a:t>
            </a:r>
            <a:r>
              <a:rPr lang="en-US" altLang="en-US" sz="1600" dirty="0"/>
              <a:t> (meeting), conference call </a:t>
            </a:r>
            <a:r>
              <a:rPr lang="en-US" altLang="en-US" sz="1600" dirty="0" err="1"/>
              <a:t>dll</a:t>
            </a:r>
            <a:r>
              <a:rPr lang="en-US" altLang="en-US" sz="1600" dirty="0"/>
              <a:t>. </a:t>
            </a:r>
            <a:endParaRPr lang="en-US" altLang="en-US" sz="1600" i="1" u="sng" dirty="0"/>
          </a:p>
          <a:p>
            <a:pPr marL="603629" lvl="1" indent="-232165"/>
            <a:r>
              <a:rPr lang="en-US" altLang="en-US" sz="1600" dirty="0"/>
              <a:t>Notice board</a:t>
            </a:r>
          </a:p>
          <a:p>
            <a:pPr marL="603629" lvl="1" indent="-232165"/>
            <a:r>
              <a:rPr lang="en-US" altLang="en-US" sz="1600" dirty="0"/>
              <a:t>Internal </a:t>
            </a:r>
            <a:r>
              <a:rPr lang="id-ID" altLang="en-US" sz="1600" dirty="0"/>
              <a:t>m</a:t>
            </a:r>
            <a:r>
              <a:rPr lang="en-US" altLang="en-US" sz="1600" dirty="0" err="1"/>
              <a:t>agazine</a:t>
            </a:r>
            <a:endParaRPr lang="en-US" altLang="en-US" sz="1600" dirty="0"/>
          </a:p>
          <a:p>
            <a:pPr marL="603629" lvl="1" indent="-232165"/>
            <a:r>
              <a:rPr lang="en-US" altLang="en-US" sz="1600" dirty="0"/>
              <a:t>Meeting di </a:t>
            </a:r>
            <a:r>
              <a:rPr lang="en-US" altLang="en-US" sz="1600" dirty="0" err="1"/>
              <a:t>dalam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departemen</a:t>
            </a:r>
            <a:r>
              <a:rPr lang="en-US" altLang="en-US" sz="1600" dirty="0"/>
              <a:t> (meeting </a:t>
            </a:r>
            <a:r>
              <a:rPr lang="en-US" altLang="en-US" sz="1600" dirty="0" err="1"/>
              <a:t>harian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produksi</a:t>
            </a:r>
            <a:r>
              <a:rPr lang="en-US" altLang="en-US" sz="1600" dirty="0"/>
              <a:t>, meeting </a:t>
            </a:r>
            <a:r>
              <a:rPr lang="en-US" altLang="en-US" sz="1600" dirty="0" err="1"/>
              <a:t>koordinasi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antar</a:t>
            </a:r>
            <a:r>
              <a:rPr lang="en-US" altLang="en-US" sz="1600" dirty="0"/>
              <a:t> shift, meeting sales, </a:t>
            </a:r>
            <a:r>
              <a:rPr lang="en-US" altLang="en-US" sz="1600" dirty="0" err="1"/>
              <a:t>dll</a:t>
            </a:r>
            <a:r>
              <a:rPr lang="en-US" altLang="en-US" sz="1600" dirty="0"/>
              <a:t>)</a:t>
            </a:r>
          </a:p>
          <a:p>
            <a:pPr marL="603629" lvl="1" indent="-232165"/>
            <a:r>
              <a:rPr lang="en-US" altLang="en-US" sz="1600" dirty="0"/>
              <a:t>Meeting </a:t>
            </a:r>
            <a:r>
              <a:rPr lang="en-US" altLang="en-US" sz="1600" dirty="0" err="1"/>
              <a:t>antar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departemen</a:t>
            </a:r>
            <a:r>
              <a:rPr lang="en-US" altLang="en-US" sz="1600" dirty="0"/>
              <a:t> (meeting </a:t>
            </a:r>
            <a:r>
              <a:rPr lang="en-US" altLang="en-US" sz="1600" dirty="0" err="1"/>
              <a:t>pembahasan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rencana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produksi</a:t>
            </a:r>
            <a:r>
              <a:rPr lang="en-US" altLang="en-US" sz="1600" dirty="0"/>
              <a:t>, meeting </a:t>
            </a:r>
            <a:r>
              <a:rPr lang="en-US" altLang="en-US" sz="1600" dirty="0" err="1"/>
              <a:t>pembahasan</a:t>
            </a:r>
            <a:r>
              <a:rPr lang="en-US" altLang="en-US" sz="1600" dirty="0"/>
              <a:t> customer claim)</a:t>
            </a:r>
          </a:p>
          <a:p>
            <a:pPr marL="603629" lvl="1" indent="-232165"/>
            <a:r>
              <a:rPr lang="en-US" altLang="en-US" sz="1600" dirty="0" err="1"/>
              <a:t>dll</a:t>
            </a:r>
            <a:endParaRPr lang="en-US" altLang="en-US" sz="1600" dirty="0"/>
          </a:p>
          <a:p>
            <a:pPr marL="0" indent="0">
              <a:buFont typeface="Arial" charset="0"/>
              <a:buNone/>
            </a:pPr>
            <a:endParaRPr lang="en-US" altLang="en-US" sz="1400" dirty="0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89362" y="260648"/>
            <a:ext cx="4143038" cy="928687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7.4 </a:t>
            </a:r>
            <a:r>
              <a:rPr lang="en-US" altLang="en-US" sz="4000" b="1" dirty="0" err="1"/>
              <a:t>Komunikasi</a:t>
            </a:r>
            <a:endParaRPr lang="en-US" altLang="en-US" sz="4000" b="1" dirty="0"/>
          </a:p>
        </p:txBody>
      </p:sp>
      <p:pic>
        <p:nvPicPr>
          <p:cNvPr id="24582" name="Picture 6" descr="http://patrickalain.com/wp-content/uploads/2011/09/professional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0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02"/>
          <a:stretch/>
        </p:blipFill>
        <p:spPr bwMode="auto">
          <a:xfrm flipH="1">
            <a:off x="-220041" y="3808080"/>
            <a:ext cx="4740991" cy="30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01298-0385-405E-964F-12F57474B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4B2C9-0F80-4D24-9CBC-275A086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7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310442" y="2"/>
            <a:ext cx="5378824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err="1"/>
              <a:t>Contoh</a:t>
            </a:r>
            <a:r>
              <a:rPr lang="en-US" altLang="en-US" b="1" dirty="0"/>
              <a:t> Sistem </a:t>
            </a:r>
            <a:r>
              <a:rPr lang="en-US" altLang="en-US" b="1" dirty="0" err="1"/>
              <a:t>Komunikasi</a:t>
            </a:r>
            <a:endParaRPr lang="en-US" alt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347669" y="908720"/>
            <a:ext cx="2269627" cy="338554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endParaRPr lang="en-US" sz="1600" dirty="0"/>
          </a:p>
        </p:txBody>
      </p:sp>
      <p:sp>
        <p:nvSpPr>
          <p:cNvPr id="7" name="Up Arrow 6"/>
          <p:cNvSpPr/>
          <p:nvPr/>
        </p:nvSpPr>
        <p:spPr>
          <a:xfrm>
            <a:off x="3654287" y="5672683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4908" y="6043402"/>
            <a:ext cx="2621230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dikomunikasikan</a:t>
            </a:r>
            <a:endParaRPr lang="en-US" sz="1600" dirty="0"/>
          </a:p>
        </p:txBody>
      </p:sp>
      <p:sp>
        <p:nvSpPr>
          <p:cNvPr id="10" name="Up Arrow 9"/>
          <p:cNvSpPr/>
          <p:nvPr/>
        </p:nvSpPr>
        <p:spPr>
          <a:xfrm flipV="1">
            <a:off x="6325746" y="1340768"/>
            <a:ext cx="298899" cy="302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529780"/>
            <a:ext cx="9609720" cy="40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129074" y="6031635"/>
            <a:ext cx="3772186" cy="338554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endParaRPr lang="en-US" sz="1600" dirty="0"/>
          </a:p>
        </p:txBody>
      </p:sp>
      <p:sp>
        <p:nvSpPr>
          <p:cNvPr id="15" name="Up Arrow 14"/>
          <p:cNvSpPr/>
          <p:nvPr/>
        </p:nvSpPr>
        <p:spPr>
          <a:xfrm>
            <a:off x="8313337" y="5636162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444102" y="5637341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3AD75-DD0B-42BF-B2C7-29FE15DB0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0363B-BBB1-42BF-BE4F-EB45A65A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3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932341"/>
            <a:ext cx="9955586" cy="292565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6136"/>
            <a:ext cx="9959328" cy="394847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79912" y="4653739"/>
            <a:ext cx="6696064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7.5 DOCUMENTED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6995" y="5565304"/>
            <a:ext cx="4235711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INFORMATION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405235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-15552" y="674136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022AB-FC47-4B2E-B759-F456AC8B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42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460084"/>
            <a:ext cx="9906000" cy="3979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2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220844" y="1218107"/>
            <a:ext cx="2830937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25" b="1" dirty="0" err="1">
                <a:latin typeface="Trebuchet MS" pitchFamily="34" charset="0"/>
              </a:rPr>
              <a:t>Informasi</a:t>
            </a:r>
            <a:r>
              <a:rPr lang="en-US" sz="1625" b="1" dirty="0">
                <a:latin typeface="Trebuchet MS" pitchFamily="34" charset="0"/>
              </a:rPr>
              <a:t> yang </a:t>
            </a:r>
            <a:r>
              <a:rPr lang="en-US" sz="1625" b="1" dirty="0" err="1">
                <a:latin typeface="Trebuchet MS" pitchFamily="34" charset="0"/>
              </a:rPr>
              <a:t>didokumentasikan</a:t>
            </a:r>
            <a:endParaRPr lang="en-US" sz="1625" b="1" dirty="0">
              <a:latin typeface="Trebuchet MS" pitchFamily="34" charset="0"/>
            </a:endParaRP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3340448" y="2858410"/>
            <a:ext cx="2548731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Membuat</a:t>
            </a:r>
            <a:r>
              <a:rPr lang="en-US" sz="1462" b="1" dirty="0"/>
              <a:t> </a:t>
            </a:r>
            <a:r>
              <a:rPr lang="en-US" sz="1462" b="1" dirty="0" err="1"/>
              <a:t>dan</a:t>
            </a:r>
            <a:r>
              <a:rPr lang="en-US" sz="1462" b="1" dirty="0"/>
              <a:t> </a:t>
            </a:r>
            <a:r>
              <a:rPr lang="en-US" sz="1462" b="1" dirty="0" err="1"/>
              <a:t>memperbarui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537176" y="2209825"/>
            <a:ext cx="2285604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Pengendalian</a:t>
            </a:r>
            <a:r>
              <a:rPr lang="en-US" sz="1462" b="1" dirty="0"/>
              <a:t> </a:t>
            </a:r>
            <a:r>
              <a:rPr lang="en-US" sz="1462" b="1" dirty="0" err="1"/>
              <a:t>informasi</a:t>
            </a:r>
            <a:r>
              <a:rPr lang="en-US" sz="1462" b="1" dirty="0"/>
              <a:t> </a:t>
            </a:r>
            <a:r>
              <a:rPr lang="en-US" sz="1462" b="1" dirty="0" err="1"/>
              <a:t>terdokumentasi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3411991" y="3649709"/>
            <a:ext cx="2477188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deskripsi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judul</a:t>
            </a:r>
            <a:r>
              <a:rPr lang="en-US" sz="1400" dirty="0"/>
              <a:t>, </a:t>
            </a:r>
            <a:r>
              <a:rPr lang="en-US" sz="1400" dirty="0" err="1"/>
              <a:t>tanggal</a:t>
            </a:r>
            <a:r>
              <a:rPr lang="en-US" sz="1400" dirty="0"/>
              <a:t>, </a:t>
            </a:r>
            <a:r>
              <a:rPr lang="en-US" sz="1400" dirty="0" err="1"/>
              <a:t>penulis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nomor</a:t>
            </a:r>
            <a:r>
              <a:rPr lang="en-US" sz="1400" dirty="0"/>
              <a:t> </a:t>
            </a:r>
            <a:r>
              <a:rPr lang="en-US" sz="1400" dirty="0" err="1"/>
              <a:t>referensi</a:t>
            </a:r>
            <a:r>
              <a:rPr lang="en-US" sz="1400" dirty="0"/>
              <a:t> ) ;</a:t>
            </a:r>
          </a:p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/>
              <a:t>Format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, </a:t>
            </a:r>
            <a:r>
              <a:rPr lang="en-US" sz="1400" dirty="0" err="1"/>
              <a:t>versi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, </a:t>
            </a:r>
            <a:r>
              <a:rPr lang="en-US" sz="1400" dirty="0" err="1"/>
              <a:t>grafis</a:t>
            </a:r>
            <a:r>
              <a:rPr lang="en-US" sz="1400" dirty="0"/>
              <a:t>) </a:t>
            </a:r>
            <a:r>
              <a:rPr lang="en-US" sz="1400" dirty="0" err="1"/>
              <a:t>dan</a:t>
            </a:r>
            <a:r>
              <a:rPr lang="en-US" sz="1400" dirty="0"/>
              <a:t> media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kertas</a:t>
            </a:r>
            <a:r>
              <a:rPr lang="en-US" sz="1400" dirty="0"/>
              <a:t>, </a:t>
            </a:r>
            <a:r>
              <a:rPr lang="en-US" sz="1400" dirty="0" err="1"/>
              <a:t>elektronik</a:t>
            </a:r>
            <a:r>
              <a:rPr lang="en-US" sz="1400" dirty="0"/>
              <a:t>);</a:t>
            </a:r>
          </a:p>
          <a:p>
            <a:pPr marL="232165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Ditinjau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disetujui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kesesuaian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kecukupan</a:t>
            </a:r>
            <a:r>
              <a:rPr lang="en-US" sz="1400" dirty="0"/>
              <a:t> .</a:t>
            </a: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6201699" y="2961637"/>
            <a:ext cx="3277894" cy="2903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Disimpan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baik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sehingga</a:t>
            </a:r>
            <a:r>
              <a:rPr lang="en-US" sz="1400" dirty="0">
                <a:latin typeface="Trebuchet MS" pitchFamily="34" charset="0"/>
              </a:rPr>
              <a:t> :</a:t>
            </a: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Tersedia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kapan</a:t>
            </a:r>
            <a:r>
              <a:rPr lang="en-US" sz="1400" dirty="0">
                <a:latin typeface="Trebuchet MS" pitchFamily="34" charset="0"/>
              </a:rPr>
              <a:t> pun </a:t>
            </a:r>
            <a:r>
              <a:rPr lang="en-US" sz="1400" dirty="0" err="1">
                <a:latin typeface="Trebuchet MS" pitchFamily="34" charset="0"/>
              </a:rPr>
              <a:t>diperlukan</a:t>
            </a:r>
            <a:endParaRPr lang="en-US" sz="1400" dirty="0">
              <a:latin typeface="Trebuchet MS" pitchFamily="34" charset="0"/>
            </a:endParaRP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Terlindungi</a:t>
            </a:r>
            <a:endParaRPr lang="en-US" sz="1400" dirty="0">
              <a:latin typeface="Trebuchet MS" pitchFamily="34" charset="0"/>
            </a:endParaRPr>
          </a:p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Dikendalikan</a:t>
            </a:r>
            <a:r>
              <a:rPr lang="en-US" sz="1400" dirty="0">
                <a:latin typeface="Trebuchet MS" pitchFamily="34" charset="0"/>
              </a:rPr>
              <a:t> 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Distribusi</a:t>
            </a:r>
            <a:r>
              <a:rPr lang="en-US" sz="1400" dirty="0"/>
              <a:t>, </a:t>
            </a:r>
            <a:r>
              <a:rPr lang="en-US" sz="1400" dirty="0" err="1"/>
              <a:t>akses</a:t>
            </a:r>
            <a:r>
              <a:rPr lang="en-US" sz="1400" dirty="0"/>
              <a:t>, </a:t>
            </a:r>
            <a:r>
              <a:rPr lang="en-US" sz="1400" dirty="0" err="1"/>
              <a:t>pengambilan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penggunaan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Penyimpanan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pemeliharaan</a:t>
            </a:r>
            <a:r>
              <a:rPr lang="en-US" sz="1400" dirty="0"/>
              <a:t>, </a:t>
            </a:r>
            <a:r>
              <a:rPr lang="en-US" sz="1400" dirty="0" err="1"/>
              <a:t>termasuk</a:t>
            </a:r>
            <a:r>
              <a:rPr lang="en-US" sz="1400" dirty="0"/>
              <a:t> </a:t>
            </a:r>
            <a:r>
              <a:rPr lang="en-US" sz="1400" dirty="0" err="1"/>
              <a:t>keterbacaan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versi</a:t>
            </a:r>
            <a:r>
              <a:rPr lang="en-US" sz="1400" dirty="0"/>
              <a:t>);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Retensi</a:t>
            </a:r>
            <a:r>
              <a:rPr lang="en-US" sz="1400" dirty="0"/>
              <a:t> &amp; </a:t>
            </a:r>
            <a:r>
              <a:rPr lang="en-US" sz="1400" dirty="0" err="1"/>
              <a:t>disposisi</a:t>
            </a:r>
            <a:r>
              <a:rPr lang="en-US" sz="1400" dirty="0"/>
              <a:t> </a:t>
            </a:r>
            <a:endParaRPr lang="en-US" sz="1400" dirty="0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>
            <a:off x="4616918" y="1841135"/>
            <a:ext cx="1" cy="998825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616908" y="1841121"/>
            <a:ext cx="1811678" cy="48120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96616" y="225984"/>
            <a:ext cx="6538219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925" b="1" dirty="0"/>
              <a:t>7.5 Documented Information</a:t>
            </a:r>
            <a:endParaRPr lang="en-US" sz="2925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69801" y="1052736"/>
            <a:ext cx="7081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84012" y="2322324"/>
            <a:ext cx="2415457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62" b="1" dirty="0" err="1"/>
              <a:t>Umum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81010" y="2934602"/>
            <a:ext cx="2718461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latin typeface="Trebuchet MS" pitchFamily="34" charset="0"/>
              </a:rPr>
              <a:t>Luasnya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Informasi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terdokumentasi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disesuaikan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: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jenisnya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, proses,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jasa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Kompleksitas</a:t>
            </a:r>
            <a:r>
              <a:rPr lang="en-US" sz="1400" dirty="0"/>
              <a:t> proses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interaksi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</a:pPr>
            <a:r>
              <a:rPr lang="en-US" sz="1400" dirty="0" err="1"/>
              <a:t>Kompetensi</a:t>
            </a:r>
            <a:r>
              <a:rPr lang="en-US" sz="1400" dirty="0"/>
              <a:t> orang.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806703" y="1838068"/>
            <a:ext cx="1810202" cy="598431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ACC81-087B-40A6-BA1E-5D6247FDD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AA37-7677-441D-842E-A990A2D2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4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837" y="6065196"/>
            <a:ext cx="9898163" cy="4062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4148955" y="2027237"/>
            <a:ext cx="213082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d-ID" sz="1625" b="1">
                <a:latin typeface="Trebuchet MS" pitchFamily="34" charset="0"/>
              </a:rPr>
              <a:t>KATEGORI </a:t>
            </a:r>
            <a:r>
              <a:rPr lang="en-US" sz="1625" b="1">
                <a:latin typeface="Trebuchet MS" pitchFamily="34" charset="0"/>
              </a:rPr>
              <a:t>DOKUMEN</a:t>
            </a: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1458551" y="2297292"/>
            <a:ext cx="254873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33CC"/>
                </a:solidFill>
                <a:latin typeface="Trebuchet MS" pitchFamily="34" charset="0"/>
              </a:rPr>
              <a:t>DOKUMEN PEDOMAN</a:t>
            </a:r>
          </a:p>
          <a:p>
            <a:pPr algn="ctr"/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Digunakan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sebagai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pedoman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dalam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rebuchet MS" pitchFamily="34" charset="0"/>
              </a:rPr>
              <a:t>bekerja</a:t>
            </a:r>
            <a:endParaRPr lang="en-US" dirty="0">
              <a:solidFill>
                <a:srgbClr val="0033CC"/>
              </a:solidFill>
              <a:latin typeface="Trebuchet MS" pitchFamily="34" charset="0"/>
            </a:endParaRPr>
          </a:p>
          <a:p>
            <a:pPr algn="ctr"/>
            <a:r>
              <a:rPr lang="id-ID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dirty="0">
                <a:solidFill>
                  <a:srgbClr val="0033CC"/>
                </a:solidFill>
                <a:latin typeface="Trebuchet MS" pitchFamily="34" charset="0"/>
              </a:rPr>
              <a:t>7.5.2 &amp; 7.5.3.2</a:t>
            </a:r>
            <a:r>
              <a:rPr lang="id-ID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247978" y="2493172"/>
            <a:ext cx="2285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rebuchet MS" pitchFamily="34" charset="0"/>
              </a:rPr>
              <a:t>RECORD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Bukti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hasil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pekerjaan</a:t>
            </a:r>
            <a:endParaRPr lang="en-US" dirty="0">
              <a:solidFill>
                <a:srgbClr val="0000FF"/>
              </a:solidFill>
              <a:latin typeface="Trebuchet MS" pitchFamily="34" charset="0"/>
            </a:endParaRPr>
          </a:p>
          <a:p>
            <a:pPr algn="ctr"/>
            <a:r>
              <a:rPr lang="id-ID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7.5.3.1</a:t>
            </a:r>
            <a:r>
              <a:rPr lang="id-ID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1354311" y="4081345"/>
            <a:ext cx="3683794" cy="1677126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>
                <a:latin typeface="Trebuchet MS" pitchFamily="34" charset="0"/>
              </a:rPr>
              <a:t>Ada </a:t>
            </a:r>
            <a:r>
              <a:rPr lang="en-US" sz="1138" dirty="0" err="1">
                <a:latin typeface="Trebuchet MS" pitchFamily="34" charset="0"/>
              </a:rPr>
              <a:t>pengesahan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sebelum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diterbitkan</a:t>
            </a:r>
            <a:r>
              <a:rPr lang="en-US" sz="1138" dirty="0">
                <a:latin typeface="Trebuchet MS" pitchFamily="34" charset="0"/>
              </a:rPr>
              <a:t> (</a:t>
            </a:r>
            <a:r>
              <a:rPr lang="en-US" sz="1138" dirty="0" err="1">
                <a:latin typeface="Trebuchet MS" pitchFamily="34" charset="0"/>
              </a:rPr>
              <a:t>tidak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orang </a:t>
            </a:r>
            <a:r>
              <a:rPr lang="en-US" sz="1138" dirty="0" err="1">
                <a:latin typeface="Trebuchet MS" pitchFamily="34" charset="0"/>
              </a:rPr>
              <a:t>bisa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mengeluarkan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pedoman</a:t>
            </a:r>
            <a:r>
              <a:rPr lang="en-US" sz="1138" dirty="0">
                <a:latin typeface="Trebuchet MS" pitchFamily="34" charset="0"/>
              </a:rPr>
              <a:t>)</a:t>
            </a: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karyawan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harus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berpedoman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pada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terbaru</a:t>
            </a:r>
            <a:endParaRPr lang="en-US" sz="1138" dirty="0">
              <a:latin typeface="Trebuchet MS" pitchFamily="34" charset="0"/>
            </a:endParaRP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</a:pPr>
            <a:r>
              <a:rPr lang="en-US" sz="1138" dirty="0" err="1">
                <a:latin typeface="Trebuchet MS" pitchFamily="34" charset="0"/>
              </a:rPr>
              <a:t>Distribusi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dikontrol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sehingga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bila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terjadi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revisi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lama </a:t>
            </a:r>
            <a:r>
              <a:rPr lang="en-US" sz="1138" dirty="0" err="1">
                <a:latin typeface="Trebuchet MS" pitchFamily="34" charset="0"/>
              </a:rPr>
              <a:t>dapat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ditarik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diganti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dengan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baru</a:t>
            </a:r>
            <a:r>
              <a:rPr lang="en-US" sz="1138" dirty="0">
                <a:latin typeface="Trebuchet MS" pitchFamily="34" charset="0"/>
              </a:rPr>
              <a:t> </a:t>
            </a:r>
          </a:p>
          <a:p>
            <a:pPr marL="212825" indent="-212825">
              <a:spcBef>
                <a:spcPct val="35000"/>
              </a:spcBef>
              <a:tabLst>
                <a:tab pos="660400" algn="l"/>
              </a:tabLst>
            </a:pPr>
            <a:r>
              <a:rPr lang="en-US" sz="1138" dirty="0">
                <a:latin typeface="Trebuchet MS" pitchFamily="34" charset="0"/>
              </a:rPr>
              <a:t>	</a:t>
            </a:r>
            <a:r>
              <a:rPr lang="en-US" sz="1138" dirty="0" err="1">
                <a:latin typeface="Trebuchet MS" pitchFamily="34" charset="0"/>
              </a:rPr>
              <a:t>Contoh</a:t>
            </a:r>
            <a:r>
              <a:rPr lang="en-US" sz="1138" dirty="0">
                <a:latin typeface="Trebuchet MS" pitchFamily="34" charset="0"/>
              </a:rPr>
              <a:t> : </a:t>
            </a:r>
            <a:r>
              <a:rPr lang="en-US" sz="1138" dirty="0" err="1">
                <a:latin typeface="Trebuchet MS" pitchFamily="34" charset="0"/>
              </a:rPr>
              <a:t>Kebijakan</a:t>
            </a:r>
            <a:r>
              <a:rPr lang="en-US" sz="1138" dirty="0">
                <a:latin typeface="Trebuchet MS" pitchFamily="34" charset="0"/>
              </a:rPr>
              <a:t> Perusahaan, </a:t>
            </a:r>
            <a:r>
              <a:rPr lang="en-US" sz="1138" dirty="0" err="1">
                <a:latin typeface="Trebuchet MS" pitchFamily="34" charset="0"/>
              </a:rPr>
              <a:t>Prosedur</a:t>
            </a:r>
            <a:r>
              <a:rPr lang="en-US" sz="1138" dirty="0">
                <a:latin typeface="Trebuchet MS" pitchFamily="34" charset="0"/>
              </a:rPr>
              <a:t>, IK, </a:t>
            </a:r>
            <a:r>
              <a:rPr lang="en-US" sz="1138" dirty="0" err="1">
                <a:latin typeface="Trebuchet MS" pitchFamily="34" charset="0"/>
              </a:rPr>
              <a:t>dll</a:t>
            </a:r>
            <a:endParaRPr lang="en-US" sz="1138" dirty="0">
              <a:latin typeface="Trebuchet MS" pitchFamily="34" charset="0"/>
            </a:endParaRP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5812011" y="4089084"/>
            <a:ext cx="2869903" cy="138820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Disimpan dengan baik sehingga :</a:t>
            </a: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 Record mudah dicari</a:t>
            </a: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 Record tidak rusak</a:t>
            </a: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Disimpan sesuai standard lama penyimpanan</a:t>
            </a:r>
          </a:p>
          <a:p>
            <a:pPr marL="212825" indent="-212825">
              <a:spcBef>
                <a:spcPct val="35000"/>
              </a:spcBef>
              <a:tabLst>
                <a:tab pos="731342" algn="l"/>
              </a:tabLst>
            </a:pPr>
            <a:r>
              <a:rPr lang="en-US" sz="1138">
                <a:latin typeface="Trebuchet MS" pitchFamily="34" charset="0"/>
              </a:rPr>
              <a:t>Contoh :	PO, </a:t>
            </a:r>
            <a:r>
              <a:rPr lang="id-ID" sz="1138">
                <a:latin typeface="Trebuchet MS" pitchFamily="34" charset="0"/>
              </a:rPr>
              <a:t>Form Cuti, dll</a:t>
            </a:r>
            <a:endParaRPr lang="en-US" sz="1138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 flipH="1">
            <a:off x="3980459" y="2687036"/>
            <a:ext cx="1218903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70667" name="Line 22"/>
          <p:cNvSpPr>
            <a:spLocks noChangeShapeType="1"/>
          </p:cNvSpPr>
          <p:nvPr/>
        </p:nvSpPr>
        <p:spPr bwMode="auto">
          <a:xfrm flipH="1">
            <a:off x="2747342" y="3706001"/>
            <a:ext cx="0" cy="296664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0668" name="Line 23"/>
          <p:cNvSpPr>
            <a:spLocks noChangeShapeType="1"/>
          </p:cNvSpPr>
          <p:nvPr/>
        </p:nvSpPr>
        <p:spPr bwMode="auto">
          <a:xfrm flipH="1">
            <a:off x="7390780" y="3667306"/>
            <a:ext cx="0" cy="296664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5199363" y="2687036"/>
            <a:ext cx="1218902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5425439" y="923468"/>
            <a:ext cx="4129053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925" dirty="0" err="1">
                <a:latin typeface="+mj-lt"/>
                <a:ea typeface="+mj-ea"/>
                <a:cs typeface="+mj-cs"/>
              </a:rPr>
              <a:t>Pengendalian</a:t>
            </a:r>
            <a:r>
              <a:rPr lang="en-US" sz="2925" dirty="0">
                <a:latin typeface="+mj-lt"/>
                <a:ea typeface="+mj-ea"/>
                <a:cs typeface="+mj-cs"/>
              </a:rPr>
              <a:t> </a:t>
            </a:r>
            <a:r>
              <a:rPr lang="en-US" sz="2925" dirty="0" err="1">
                <a:latin typeface="+mj-lt"/>
                <a:ea typeface="+mj-ea"/>
                <a:cs typeface="+mj-cs"/>
              </a:rPr>
              <a:t>Dokumen</a:t>
            </a:r>
            <a:r>
              <a:rPr lang="en-US" sz="2925" dirty="0">
                <a:latin typeface="+mj-lt"/>
                <a:ea typeface="+mj-ea"/>
                <a:cs typeface="+mj-cs"/>
              </a:rPr>
              <a:t> &amp; </a:t>
            </a:r>
          </a:p>
          <a:p>
            <a:pPr>
              <a:defRPr/>
            </a:pPr>
            <a:r>
              <a:rPr lang="id-ID" sz="2925" dirty="0">
                <a:latin typeface="+mj-lt"/>
                <a:ea typeface="+mj-ea"/>
                <a:cs typeface="+mj-cs"/>
              </a:rPr>
              <a:t>Pengendalian </a:t>
            </a:r>
            <a:r>
              <a:rPr lang="en-US" sz="2925" dirty="0" err="1">
                <a:latin typeface="+mj-lt"/>
                <a:ea typeface="+mj-ea"/>
                <a:cs typeface="+mj-cs"/>
              </a:rPr>
              <a:t>Rekaman</a:t>
            </a:r>
            <a:endParaRPr lang="en-US" sz="2925" dirty="0"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25440" y="1916832"/>
            <a:ext cx="448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56080"/>
            <a:ext cx="3721027" cy="21039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594D3-E88E-4494-AB80-FEB0F20E5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5A5C-5545-4C33-851E-6A30AFAF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21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5093284" y="84578"/>
            <a:ext cx="2452004" cy="7681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56570" y="2803875"/>
            <a:ext cx="6871366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31" algn="just">
              <a:lnSpc>
                <a:spcPct val="115000"/>
              </a:lnSpc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“document”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“documented procedure”, “quality manual”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“quality plan”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Dirubah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“Maintain documented information”. </a:t>
            </a:r>
          </a:p>
          <a:p>
            <a:pPr marL="325031" algn="just"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031" algn="just">
              <a:lnSpc>
                <a:spcPct val="115000"/>
              </a:lnSpc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“record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“retain documented Information”</a:t>
            </a:r>
          </a:p>
          <a:p>
            <a:pPr marL="325031" algn="just">
              <a:lnSpc>
                <a:spcPct val="115000"/>
              </a:lnSpc>
            </a:pP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031" algn="just">
              <a:lnSpc>
                <a:spcPct val="115000"/>
              </a:lnSpc>
              <a:spcAft>
                <a:spcPts val="812"/>
              </a:spcAf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“information”,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4.1. The Organization shall monitor and review the information…..--&gt;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persyaratan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didokumentasikan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6562" y="0"/>
            <a:ext cx="2384854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/>
        </p:nvSpPr>
        <p:spPr>
          <a:xfrm flipH="1">
            <a:off x="-35627" y="233173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/>
        </p:nvSpPr>
        <p:spPr>
          <a:xfrm flipH="1">
            <a:off x="215036" y="297503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1" name="Rectangle 10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 flipH="1">
              <a:off x="2250448" y="4953042"/>
              <a:ext cx="449144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rot="5400000">
              <a:off x="2220452" y="4994721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2000" l="16000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43" y="1652534"/>
            <a:ext cx="4162995" cy="4162995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16496" y="607542"/>
            <a:ext cx="2021694" cy="4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b="1" dirty="0"/>
              <a:t>7.5 Documented</a:t>
            </a:r>
          </a:p>
          <a:p>
            <a:pPr algn="ctr"/>
            <a:r>
              <a:rPr lang="en-US" sz="2000" b="1" dirty="0"/>
              <a:t>Information</a:t>
            </a:r>
            <a:endParaRPr lang="en-US" sz="2000" dirty="0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5185023" y="141405"/>
            <a:ext cx="227905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25" b="1" dirty="0" err="1">
                <a:latin typeface="Trebuchet MS" pitchFamily="34" charset="0"/>
              </a:rPr>
              <a:t>Informasi</a:t>
            </a:r>
            <a:r>
              <a:rPr lang="en-US" sz="1625" b="1" dirty="0">
                <a:latin typeface="Trebuchet MS" pitchFamily="34" charset="0"/>
              </a:rPr>
              <a:t> yang </a:t>
            </a:r>
            <a:r>
              <a:rPr lang="en-US" sz="1625" b="1" dirty="0" err="1">
                <a:latin typeface="Trebuchet MS" pitchFamily="34" charset="0"/>
              </a:rPr>
              <a:t>didokumentasikan</a:t>
            </a:r>
            <a:endParaRPr lang="en-US" sz="1625" b="1" dirty="0">
              <a:latin typeface="Trebuchet MS" pitchFamily="34" charset="0"/>
            </a:endParaRP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4852541" y="1772816"/>
            <a:ext cx="2548731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Membuat</a:t>
            </a:r>
            <a:r>
              <a:rPr lang="en-US" sz="1462" b="1" dirty="0"/>
              <a:t> </a:t>
            </a:r>
            <a:r>
              <a:rPr lang="en-US" sz="1462" b="1" dirty="0" err="1"/>
              <a:t>dan</a:t>
            </a:r>
            <a:r>
              <a:rPr lang="en-US" sz="1462" b="1" dirty="0"/>
              <a:t> </a:t>
            </a:r>
            <a:r>
              <a:rPr lang="en-US" sz="1462" b="1" dirty="0" err="1"/>
              <a:t>memperbarui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7342332" y="1770563"/>
            <a:ext cx="2285604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Pengendalian</a:t>
            </a:r>
            <a:r>
              <a:rPr lang="en-US" sz="1462" b="1" dirty="0"/>
              <a:t> </a:t>
            </a:r>
            <a:r>
              <a:rPr lang="en-US" sz="1462" b="1" dirty="0" err="1"/>
              <a:t>informasi</a:t>
            </a:r>
            <a:r>
              <a:rPr lang="en-US" sz="1462" b="1" dirty="0"/>
              <a:t> </a:t>
            </a:r>
            <a:r>
              <a:rPr lang="en-US" sz="1462" b="1" dirty="0" err="1"/>
              <a:t>terdokumentasi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3059359" y="1725349"/>
            <a:ext cx="2415457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62" b="1" dirty="0" err="1"/>
              <a:t>Umum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H="1">
            <a:off x="4416234" y="852762"/>
            <a:ext cx="1400862" cy="517890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cxnSp>
        <p:nvCxnSpPr>
          <p:cNvPr id="29" name="Straight Connector 28"/>
          <p:cNvCxnSpPr/>
          <p:nvPr/>
        </p:nvCxnSpPr>
        <p:spPr>
          <a:xfrm>
            <a:off x="3584848" y="1700808"/>
            <a:ext cx="1311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57056" y="1725349"/>
            <a:ext cx="1311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91470" y="1725349"/>
            <a:ext cx="2194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ardrop 31"/>
          <p:cNvSpPr/>
          <p:nvPr/>
        </p:nvSpPr>
        <p:spPr>
          <a:xfrm rot="7877453">
            <a:off x="4007076" y="1230717"/>
            <a:ext cx="346970" cy="322591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/>
        </p:nvSpPr>
        <p:spPr>
          <a:xfrm rot="7877453">
            <a:off x="5879284" y="1308955"/>
            <a:ext cx="346970" cy="322591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/>
          <p:cNvSpPr/>
          <p:nvPr/>
        </p:nvSpPr>
        <p:spPr>
          <a:xfrm rot="7877453">
            <a:off x="8317187" y="1276401"/>
            <a:ext cx="346970" cy="32259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>
            <a:off x="6671833" y="852762"/>
            <a:ext cx="1583165" cy="517890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 flipH="1">
            <a:off x="6105128" y="855015"/>
            <a:ext cx="183314" cy="378448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AC5B6-9389-4851-86F4-B01C509D7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278D-D343-4202-A5E2-3245D16D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22"/>
            <a:ext cx="9905999" cy="686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/>
          <p:cNvSpPr/>
          <p:nvPr/>
        </p:nvSpPr>
        <p:spPr>
          <a:xfrm>
            <a:off x="0" y="286723"/>
            <a:ext cx="1362077" cy="2475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1307177" y="286723"/>
            <a:ext cx="245587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462901" y="285013"/>
            <a:ext cx="188009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542367" y="285013"/>
            <a:ext cx="166121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18018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256558"/>
            <a:ext cx="9906000" cy="360145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06715" y="6506393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344488" y="3356992"/>
            <a:ext cx="36295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 panose="020B0604020202020204" pitchFamily="34" charset="-128"/>
                <a:cs typeface="Calibri" panose="020F0502020204030204" pitchFamily="34" charset="0"/>
              </a:rPr>
              <a:t>PERSYARATAN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6796" y="3833172"/>
            <a:ext cx="48942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Browallia New" panose="020B0604020202020204" pitchFamily="34" charset="-34"/>
              </a:rPr>
              <a:t>ISO 9001:2015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Browallia New" panose="020B0604020202020204" pitchFamily="34" charset="-3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8670" y="4653136"/>
            <a:ext cx="52084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8. </a:t>
            </a:r>
            <a:r>
              <a:rPr lang="en-US" sz="9600" dirty="0" err="1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Operasi</a:t>
            </a:r>
            <a:endParaRPr lang="en-US" sz="9600" dirty="0">
              <a:ln w="18415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grpSp>
        <p:nvGrpSpPr>
          <p:cNvPr id="28" name="Group 214"/>
          <p:cNvGrpSpPr>
            <a:grpSpLocks/>
          </p:cNvGrpSpPr>
          <p:nvPr/>
        </p:nvGrpSpPr>
        <p:grpSpPr bwMode="auto">
          <a:xfrm>
            <a:off x="74354" y="6482059"/>
            <a:ext cx="412432" cy="281363"/>
            <a:chOff x="0" y="2704"/>
            <a:chExt cx="1014" cy="678"/>
          </a:xfrm>
        </p:grpSpPr>
        <p:sp>
          <p:nvSpPr>
            <p:cNvPr id="35" name="Freeform 167"/>
            <p:cNvSpPr>
              <a:spLocks/>
            </p:cNvSpPr>
            <p:nvPr/>
          </p:nvSpPr>
          <p:spPr bwMode="auto">
            <a:xfrm rot="10800000">
              <a:off x="284" y="2704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40" name="Freeform 168"/>
            <p:cNvSpPr>
              <a:spLocks/>
            </p:cNvSpPr>
            <p:nvPr/>
          </p:nvSpPr>
          <p:spPr bwMode="auto">
            <a:xfrm>
              <a:off x="0" y="2873"/>
              <a:ext cx="730" cy="509"/>
            </a:xfrm>
            <a:custGeom>
              <a:avLst/>
              <a:gdLst>
                <a:gd name="T0" fmla="*/ 0 w 59"/>
                <a:gd name="T1" fmla="*/ 5587 h 42"/>
                <a:gd name="T2" fmla="*/ 4281 w 59"/>
                <a:gd name="T3" fmla="*/ 5429 h 42"/>
                <a:gd name="T4" fmla="*/ 6434 w 59"/>
                <a:gd name="T5" fmla="*/ 1030 h 42"/>
                <a:gd name="T6" fmla="*/ 8723 w 59"/>
                <a:gd name="T7" fmla="*/ 0 h 42"/>
                <a:gd name="T8" fmla="*/ 4900 w 59"/>
                <a:gd name="T9" fmla="*/ 885 h 42"/>
                <a:gd name="T10" fmla="*/ 3056 w 59"/>
                <a:gd name="T11" fmla="*/ 4557 h 42"/>
                <a:gd name="T12" fmla="*/ 0 w 59"/>
                <a:gd name="T13" fmla="*/ 558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2"/>
                <a:gd name="T23" fmla="*/ 59 w 59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2">
                  <a:moveTo>
                    <a:pt x="0" y="38"/>
                  </a:moveTo>
                  <a:cubicBezTo>
                    <a:pt x="2" y="39"/>
                    <a:pt x="21" y="42"/>
                    <a:pt x="28" y="37"/>
                  </a:cubicBezTo>
                  <a:cubicBezTo>
                    <a:pt x="34" y="32"/>
                    <a:pt x="37" y="13"/>
                    <a:pt x="42" y="7"/>
                  </a:cubicBezTo>
                  <a:cubicBezTo>
                    <a:pt x="47" y="1"/>
                    <a:pt x="59" y="0"/>
                    <a:pt x="57" y="0"/>
                  </a:cubicBezTo>
                  <a:cubicBezTo>
                    <a:pt x="55" y="0"/>
                    <a:pt x="39" y="1"/>
                    <a:pt x="32" y="6"/>
                  </a:cubicBezTo>
                  <a:cubicBezTo>
                    <a:pt x="26" y="11"/>
                    <a:pt x="25" y="26"/>
                    <a:pt x="20" y="31"/>
                  </a:cubicBezTo>
                  <a:cubicBezTo>
                    <a:pt x="15" y="36"/>
                    <a:pt x="4" y="37"/>
                    <a:pt x="0" y="38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41" name="Oval 172"/>
            <p:cNvSpPr>
              <a:spLocks noChangeArrowheads="1"/>
            </p:cNvSpPr>
            <p:nvPr/>
          </p:nvSpPr>
          <p:spPr bwMode="auto">
            <a:xfrm>
              <a:off x="24" y="3054"/>
              <a:ext cx="211" cy="211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4354" y="6452435"/>
            <a:ext cx="8169470" cy="310967"/>
            <a:chOff x="74354" y="6521597"/>
            <a:chExt cx="8169470" cy="241806"/>
          </a:xfrm>
        </p:grpSpPr>
        <p:sp>
          <p:nvSpPr>
            <p:cNvPr id="44" name="Rectangle 43"/>
            <p:cNvSpPr/>
            <p:nvPr/>
          </p:nvSpPr>
          <p:spPr>
            <a:xfrm flipV="1">
              <a:off x="602299" y="6521597"/>
              <a:ext cx="7641525" cy="49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5" name="Group 214"/>
            <p:cNvGrpSpPr>
              <a:grpSpLocks/>
            </p:cNvGrpSpPr>
            <p:nvPr/>
          </p:nvGrpSpPr>
          <p:grpSpPr bwMode="auto">
            <a:xfrm>
              <a:off x="74354" y="6544617"/>
              <a:ext cx="412432" cy="218786"/>
              <a:chOff x="0" y="2704"/>
              <a:chExt cx="1014" cy="678"/>
            </a:xfrm>
          </p:grpSpPr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 rot="10800000">
                <a:off x="284" y="2704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0033CC"/>
              </a:solidFill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7" name="Freeform 168"/>
              <p:cNvSpPr>
                <a:spLocks/>
              </p:cNvSpPr>
              <p:nvPr/>
            </p:nvSpPr>
            <p:spPr bwMode="auto">
              <a:xfrm>
                <a:off x="0" y="2873"/>
                <a:ext cx="730" cy="509"/>
              </a:xfrm>
              <a:custGeom>
                <a:avLst/>
                <a:gdLst>
                  <a:gd name="T0" fmla="*/ 0 w 59"/>
                  <a:gd name="T1" fmla="*/ 5587 h 42"/>
                  <a:gd name="T2" fmla="*/ 4281 w 59"/>
                  <a:gd name="T3" fmla="*/ 5429 h 42"/>
                  <a:gd name="T4" fmla="*/ 6434 w 59"/>
                  <a:gd name="T5" fmla="*/ 1030 h 42"/>
                  <a:gd name="T6" fmla="*/ 8723 w 59"/>
                  <a:gd name="T7" fmla="*/ 0 h 42"/>
                  <a:gd name="T8" fmla="*/ 4900 w 59"/>
                  <a:gd name="T9" fmla="*/ 885 h 42"/>
                  <a:gd name="T10" fmla="*/ 3056 w 59"/>
                  <a:gd name="T11" fmla="*/ 4557 h 42"/>
                  <a:gd name="T12" fmla="*/ 0 w 59"/>
                  <a:gd name="T13" fmla="*/ 558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9"/>
                  <a:gd name="T22" fmla="*/ 0 h 42"/>
                  <a:gd name="T23" fmla="*/ 59 w 59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9" h="42">
                    <a:moveTo>
                      <a:pt x="0" y="38"/>
                    </a:moveTo>
                    <a:cubicBezTo>
                      <a:pt x="2" y="39"/>
                      <a:pt x="21" y="42"/>
                      <a:pt x="28" y="37"/>
                    </a:cubicBezTo>
                    <a:cubicBezTo>
                      <a:pt x="34" y="32"/>
                      <a:pt x="37" y="13"/>
                      <a:pt x="42" y="7"/>
                    </a:cubicBezTo>
                    <a:cubicBezTo>
                      <a:pt x="47" y="1"/>
                      <a:pt x="59" y="0"/>
                      <a:pt x="57" y="0"/>
                    </a:cubicBezTo>
                    <a:cubicBezTo>
                      <a:pt x="55" y="0"/>
                      <a:pt x="39" y="1"/>
                      <a:pt x="32" y="6"/>
                    </a:cubicBezTo>
                    <a:cubicBezTo>
                      <a:pt x="26" y="11"/>
                      <a:pt x="25" y="26"/>
                      <a:pt x="20" y="31"/>
                    </a:cubicBezTo>
                    <a:cubicBezTo>
                      <a:pt x="15" y="36"/>
                      <a:pt x="4" y="37"/>
                      <a:pt x="0" y="38"/>
                    </a:cubicBez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  <p:sp>
            <p:nvSpPr>
              <p:cNvPr id="48" name="Oval 172"/>
              <p:cNvSpPr>
                <a:spLocks noChangeArrowheads="1"/>
              </p:cNvSpPr>
              <p:nvPr/>
            </p:nvSpPr>
            <p:spPr bwMode="auto">
              <a:xfrm>
                <a:off x="24" y="3054"/>
                <a:ext cx="211" cy="211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id-ID"/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374704" y="6332754"/>
            <a:ext cx="15808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Sentral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Sistem</a:t>
            </a:r>
            <a:r>
              <a:rPr lang="en-US" sz="800" dirty="0">
                <a:solidFill>
                  <a:schemeClr val="bg1"/>
                </a:solidFill>
              </a:rPr>
              <a:t> ISO 9001:2015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E02BEE-C480-4BC5-A69E-2508C81A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0" y="4132385"/>
            <a:ext cx="2514600" cy="2117267"/>
            <a:chOff x="2286000" y="4132385"/>
            <a:chExt cx="2514600" cy="2117267"/>
          </a:xfrm>
        </p:grpSpPr>
        <p:pic>
          <p:nvPicPr>
            <p:cNvPr id="13" name="Picture 12" descr="media sosia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0" y="4132385"/>
              <a:ext cx="2505808" cy="15474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5" name="TextBox 15"/>
            <p:cNvSpPr txBox="1">
              <a:spLocks noChangeArrowheads="1"/>
            </p:cNvSpPr>
            <p:nvPr/>
          </p:nvSpPr>
          <p:spPr bwMode="auto">
            <a:xfrm>
              <a:off x="22860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 dirty="0">
                  <a:solidFill>
                    <a:srgbClr val="0B1E23"/>
                  </a:solidFill>
                </a:rPr>
                <a:t>Media </a:t>
              </a:r>
              <a:r>
                <a:rPr lang="en-US" sz="1846" dirty="0" err="1">
                  <a:solidFill>
                    <a:srgbClr val="0B1E23"/>
                  </a:solidFill>
                </a:rPr>
                <a:t>Sosial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00800" y="1655890"/>
            <a:ext cx="2667000" cy="2124814"/>
            <a:chOff x="6400800" y="1655890"/>
            <a:chExt cx="2667000" cy="2124814"/>
          </a:xfrm>
        </p:grpSpPr>
        <p:pic>
          <p:nvPicPr>
            <p:cNvPr id="15" name="Picture 14" descr="dem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6" name="TextBox 16"/>
            <p:cNvSpPr txBox="1">
              <a:spLocks noChangeArrowheads="1"/>
            </p:cNvSpPr>
            <p:nvPr/>
          </p:nvSpPr>
          <p:spPr bwMode="auto">
            <a:xfrm>
              <a:off x="6400800" y="1655890"/>
              <a:ext cx="26670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>
                  <a:solidFill>
                    <a:srgbClr val="0B1E23"/>
                  </a:solidFill>
                </a:rPr>
                <a:t>Masyarakat Lebih Kritis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7600" y="1655890"/>
            <a:ext cx="2514600" cy="2119678"/>
            <a:chOff x="3657600" y="1655890"/>
            <a:chExt cx="2514600" cy="2119678"/>
          </a:xfrm>
        </p:grpSpPr>
        <p:sp>
          <p:nvSpPr>
            <p:cNvPr id="11277" name="TextBox 17"/>
            <p:cNvSpPr txBox="1">
              <a:spLocks noChangeArrowheads="1"/>
            </p:cNvSpPr>
            <p:nvPr/>
          </p:nvSpPr>
          <p:spPr bwMode="auto">
            <a:xfrm>
              <a:off x="3657600" y="1655890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</a:rPr>
                <a:t>Budaya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  <p:pic>
          <p:nvPicPr>
            <p:cNvPr id="21" name="Picture 20" descr="sibuk bbman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809" y="2157783"/>
              <a:ext cx="2431073" cy="16177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" name="Group 5"/>
          <p:cNvGrpSpPr/>
          <p:nvPr/>
        </p:nvGrpSpPr>
        <p:grpSpPr>
          <a:xfrm>
            <a:off x="5257800" y="4132395"/>
            <a:ext cx="2514600" cy="2117257"/>
            <a:chOff x="5257800" y="4132395"/>
            <a:chExt cx="2514600" cy="2117257"/>
          </a:xfrm>
        </p:grpSpPr>
        <p:sp>
          <p:nvSpPr>
            <p:cNvPr id="11279" name="TextBox 19"/>
            <p:cNvSpPr txBox="1">
              <a:spLocks noChangeArrowheads="1"/>
            </p:cNvSpPr>
            <p:nvPr/>
          </p:nvSpPr>
          <p:spPr bwMode="auto">
            <a:xfrm>
              <a:off x="52578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Kompetisi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Lebih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Ketat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2" name="Picture 21" descr="global competiti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800" y="4132395"/>
              <a:ext cx="2439866" cy="1550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" name="Group 1"/>
          <p:cNvGrpSpPr/>
          <p:nvPr/>
        </p:nvGrpSpPr>
        <p:grpSpPr>
          <a:xfrm>
            <a:off x="751482" y="1655889"/>
            <a:ext cx="2720280" cy="2124815"/>
            <a:chOff x="751482" y="1655889"/>
            <a:chExt cx="2720280" cy="2124815"/>
          </a:xfrm>
        </p:grpSpPr>
        <p:sp>
          <p:nvSpPr>
            <p:cNvPr id="11278" name="TextBox 18"/>
            <p:cNvSpPr txBox="1">
              <a:spLocks noChangeArrowheads="1"/>
            </p:cNvSpPr>
            <p:nvPr/>
          </p:nvSpPr>
          <p:spPr bwMode="auto">
            <a:xfrm>
              <a:off x="751482" y="1655889"/>
              <a:ext cx="272028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exponential  </a:t>
              </a:r>
            </a:p>
          </p:txBody>
        </p:sp>
        <p:pic>
          <p:nvPicPr>
            <p:cNvPr id="24" name="Picture 23" descr="eksponential.jpg">
              <a:hlinkClick r:id="rId6" action="ppaction://hlinkfile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Title 13"/>
          <p:cNvSpPr txBox="1">
            <a:spLocks/>
          </p:cNvSpPr>
          <p:nvPr/>
        </p:nvSpPr>
        <p:spPr bwMode="auto">
          <a:xfrm>
            <a:off x="2" y="0"/>
            <a:ext cx="9905999" cy="11957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62" b="1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Fakta</a:t>
            </a:r>
            <a:r>
              <a:rPr lang="en-US" sz="4062" b="1" kern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4062" b="1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Perubahan</a:t>
            </a:r>
            <a:endParaRPr lang="en-US" sz="4062" kern="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1124744"/>
            <a:ext cx="990600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AD56D7-EEFC-4176-95FF-F337254B5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6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53645" y="649432"/>
            <a:ext cx="5956300" cy="5842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b="1" dirty="0"/>
              <a:t>8. </a:t>
            </a:r>
            <a:r>
              <a:rPr lang="en-US" b="1" dirty="0" err="1"/>
              <a:t>Operasi</a:t>
            </a:r>
            <a:endParaRPr lang="en-US" b="1" dirty="0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7287884" y="81336"/>
            <a:ext cx="2592288" cy="31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993300"/>
                </a:solidFill>
                <a:latin typeface="Trebuchet MS" pitchFamily="34" charset="0"/>
              </a:rPr>
              <a:t>Persyaratan</a:t>
            </a:r>
            <a:r>
              <a:rPr lang="en-US" sz="1400" b="1" dirty="0">
                <a:solidFill>
                  <a:srgbClr val="993300"/>
                </a:solidFill>
                <a:latin typeface="Trebuchet MS" pitchFamily="34" charset="0"/>
              </a:rPr>
              <a:t> ISO 9001:2015</a:t>
            </a:r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3353645" y="1371768"/>
            <a:ext cx="6520171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Terdiri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: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8.1 </a:t>
            </a: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endParaRPr lang="en-US" sz="2275" dirty="0"/>
          </a:p>
          <a:p>
            <a:pPr latinLnBrk="1"/>
            <a:r>
              <a:rPr lang="en-US" sz="2275" b="1" dirty="0"/>
              <a:t>8.2 </a:t>
            </a:r>
            <a:r>
              <a:rPr lang="en-US" sz="2275" b="1" dirty="0" err="1"/>
              <a:t>Persyaratan</a:t>
            </a:r>
            <a:r>
              <a:rPr lang="en-US" sz="2275" b="1" dirty="0"/>
              <a:t> </a:t>
            </a:r>
            <a:r>
              <a:rPr lang="en-US" sz="2275" b="1" dirty="0" err="1"/>
              <a:t>Produk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8.3 </a:t>
            </a:r>
            <a:r>
              <a:rPr lang="en-US" sz="2275" b="1" i="1" dirty="0" err="1"/>
              <a:t>Desain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Pengembangan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8.4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Proses </a:t>
            </a:r>
            <a:r>
              <a:rPr lang="en-US" sz="2275" b="1" i="1" dirty="0" err="1"/>
              <a:t>Eksternal</a:t>
            </a:r>
            <a:r>
              <a:rPr lang="en-US" sz="2275" b="1" i="1" dirty="0"/>
              <a:t>,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/>
              <a:t>8.5 </a:t>
            </a:r>
            <a:r>
              <a:rPr lang="en-US" sz="2275" b="1" dirty="0" err="1"/>
              <a:t>Produksi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Penyediaan</a:t>
            </a:r>
            <a:r>
              <a:rPr lang="en-US" sz="2275" b="1" dirty="0"/>
              <a:t> </a:t>
            </a:r>
            <a:r>
              <a:rPr lang="en-US" sz="2275" b="1" dirty="0" err="1"/>
              <a:t>Jasa</a:t>
            </a:r>
            <a:endParaRPr lang="en-US" sz="2275" b="1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8.6 </a:t>
            </a:r>
            <a:r>
              <a:rPr lang="en-US" sz="2275" b="1" i="1" dirty="0" err="1"/>
              <a:t>Pelepasan</a:t>
            </a:r>
            <a:r>
              <a:rPr lang="en-US" sz="2275" b="1" i="1" dirty="0"/>
              <a:t> </a:t>
            </a:r>
            <a:r>
              <a:rPr lang="en-US" sz="2275" b="1" i="1" dirty="0" err="1"/>
              <a:t>Produk</a:t>
            </a:r>
            <a:r>
              <a:rPr lang="en-US" sz="2275" b="1" i="1" dirty="0"/>
              <a:t> </a:t>
            </a:r>
            <a:r>
              <a:rPr lang="en-US" sz="2275" b="1" i="1" dirty="0" err="1"/>
              <a:t>dan</a:t>
            </a:r>
            <a:r>
              <a:rPr lang="en-US" sz="2275" b="1" i="1" dirty="0"/>
              <a:t> </a:t>
            </a:r>
            <a:r>
              <a:rPr lang="en-US" sz="2275" b="1" i="1" dirty="0" err="1"/>
              <a:t>Jasa</a:t>
            </a:r>
            <a:r>
              <a:rPr lang="en-US" sz="2275" b="1" i="1" dirty="0"/>
              <a:t> 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i="1" dirty="0"/>
              <a:t>8.7 </a:t>
            </a:r>
            <a:r>
              <a:rPr lang="en-US" sz="2275" b="1" i="1" dirty="0" err="1"/>
              <a:t>Pengendalian</a:t>
            </a:r>
            <a:r>
              <a:rPr lang="en-US" sz="2275" b="1" i="1" dirty="0"/>
              <a:t> Output yang </a:t>
            </a:r>
            <a:r>
              <a:rPr lang="en-US" sz="2275" b="1" i="1" dirty="0" err="1"/>
              <a:t>Tidak</a:t>
            </a:r>
            <a:r>
              <a:rPr lang="en-US" sz="2275" b="1" i="1" dirty="0"/>
              <a:t> </a:t>
            </a:r>
            <a:r>
              <a:rPr lang="en-US" sz="2275" b="1" i="1" dirty="0" err="1"/>
              <a:t>Sesuai</a:t>
            </a:r>
            <a:r>
              <a:rPr lang="en-US" sz="2275" b="1" i="1" dirty="0"/>
              <a:t> </a:t>
            </a:r>
            <a:endParaRPr lang="en-US" sz="2275" dirty="0"/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8660" y="392094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" y="0"/>
            <a:ext cx="20692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5187" y="0"/>
            <a:ext cx="2557531" cy="6416866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Oval 12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4" name="Moon 13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05762" y="1908390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10846" y="30423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19119" y="385260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3464" y="2618251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906170" y="4581128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10845" y="50131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910846" y="5445224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D6125-76BA-4218-9C3D-EAB9E6F2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D3451-595D-46C2-B9E3-2F9D15DF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26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1" y="10"/>
            <a:ext cx="99060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solidFill>
                  <a:schemeClr val="tx1"/>
                </a:solidFill>
              </a:rPr>
              <a:t>Ilustrasi</a:t>
            </a:r>
            <a:r>
              <a:rPr lang="en-US" sz="2600" b="1" u="sng" dirty="0">
                <a:solidFill>
                  <a:schemeClr val="tx1"/>
                </a:solidFill>
              </a:rPr>
              <a:t> </a:t>
            </a:r>
            <a:r>
              <a:rPr lang="en-US" sz="2600" b="1" u="sng" dirty="0" err="1">
                <a:solidFill>
                  <a:schemeClr val="tx1"/>
                </a:solidFill>
              </a:rPr>
              <a:t>Operasional</a:t>
            </a:r>
            <a:endParaRPr lang="en-US" sz="2600" b="1" u="sng" dirty="0">
              <a:solidFill>
                <a:schemeClr val="tx1"/>
              </a:solidFill>
            </a:endParaRPr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101456" y="866274"/>
          <a:ext cx="9804549" cy="549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Visio" r:id="rId3" imgW="10648897" imgH="5842982" progId="Visio.Drawing.11">
                  <p:embed/>
                </p:oleObj>
              </mc:Choice>
              <mc:Fallback>
                <p:oleObj name="Visio" r:id="rId3" imgW="10648897" imgH="5842982" progId="Visio.Drawing.11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56" y="866274"/>
                        <a:ext cx="9804549" cy="5490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E82BB-A509-407D-A35E-A310149ED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C13F7-63B4-40E0-92FB-B5264F3D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61"/>
          <p:cNvGrpSpPr>
            <a:grpSpLocks noChangeAspect="1"/>
          </p:cNvGrpSpPr>
          <p:nvPr/>
        </p:nvGrpSpPr>
        <p:grpSpPr bwMode="auto">
          <a:xfrm>
            <a:off x="1837433" y="3300413"/>
            <a:ext cx="5805488" cy="2130425"/>
            <a:chOff x="1340" y="2079"/>
            <a:chExt cx="3657" cy="1342"/>
          </a:xfrm>
        </p:grpSpPr>
        <p:sp>
          <p:nvSpPr>
            <p:cNvPr id="28" name="AutoShape 160"/>
            <p:cNvSpPr>
              <a:spLocks noChangeAspect="1" noChangeArrowheads="1" noTextEdit="1"/>
            </p:cNvSpPr>
            <p:nvPr/>
          </p:nvSpPr>
          <p:spPr bwMode="auto">
            <a:xfrm>
              <a:off x="1340" y="2079"/>
              <a:ext cx="3654" cy="1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pic>
          <p:nvPicPr>
            <p:cNvPr id="29" name="Picture 16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2082"/>
              <a:ext cx="3653" cy="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163"/>
            <p:cNvSpPr>
              <a:spLocks noChangeArrowheads="1"/>
            </p:cNvSpPr>
            <p:nvPr/>
          </p:nvSpPr>
          <p:spPr bwMode="auto">
            <a:xfrm>
              <a:off x="2180" y="2138"/>
              <a:ext cx="461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Rectangle 164"/>
            <p:cNvSpPr>
              <a:spLocks noChangeArrowheads="1"/>
            </p:cNvSpPr>
            <p:nvPr/>
          </p:nvSpPr>
          <p:spPr bwMode="auto">
            <a:xfrm>
              <a:off x="2296" y="2155"/>
              <a:ext cx="26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65"/>
            <p:cNvSpPr>
              <a:spLocks noChangeArrowheads="1"/>
            </p:cNvSpPr>
            <p:nvPr/>
          </p:nvSpPr>
          <p:spPr bwMode="auto">
            <a:xfrm>
              <a:off x="2225" y="2243"/>
              <a:ext cx="4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Feasibility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66"/>
            <p:cNvSpPr>
              <a:spLocks noChangeArrowheads="1"/>
            </p:cNvSpPr>
            <p:nvPr/>
          </p:nvSpPr>
          <p:spPr bwMode="auto">
            <a:xfrm>
              <a:off x="2666" y="2138"/>
              <a:ext cx="460" cy="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" name="Rectangle 167"/>
            <p:cNvSpPr>
              <a:spLocks noChangeArrowheads="1"/>
            </p:cNvSpPr>
            <p:nvPr/>
          </p:nvSpPr>
          <p:spPr bwMode="auto">
            <a:xfrm>
              <a:off x="2782" y="2155"/>
              <a:ext cx="26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168"/>
            <p:cNvSpPr>
              <a:spLocks noChangeArrowheads="1"/>
            </p:cNvSpPr>
            <p:nvPr/>
          </p:nvSpPr>
          <p:spPr bwMode="auto">
            <a:xfrm>
              <a:off x="2767" y="2243"/>
              <a:ext cx="3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Design 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169"/>
            <p:cNvSpPr>
              <a:spLocks noChangeArrowheads="1"/>
            </p:cNvSpPr>
            <p:nvPr/>
          </p:nvSpPr>
          <p:spPr bwMode="auto">
            <a:xfrm>
              <a:off x="2728" y="2330"/>
              <a:ext cx="4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produk &amp;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170"/>
            <p:cNvSpPr>
              <a:spLocks noChangeArrowheads="1"/>
            </p:cNvSpPr>
            <p:nvPr/>
          </p:nvSpPr>
          <p:spPr bwMode="auto">
            <a:xfrm>
              <a:off x="2771" y="2418"/>
              <a:ext cx="29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proses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171"/>
            <p:cNvSpPr>
              <a:spLocks noChangeArrowheads="1"/>
            </p:cNvSpPr>
            <p:nvPr/>
          </p:nvSpPr>
          <p:spPr bwMode="auto">
            <a:xfrm>
              <a:off x="3126" y="2138"/>
              <a:ext cx="567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" name="Rectangle 172"/>
            <p:cNvSpPr>
              <a:spLocks noChangeArrowheads="1"/>
            </p:cNvSpPr>
            <p:nvPr/>
          </p:nvSpPr>
          <p:spPr bwMode="auto">
            <a:xfrm>
              <a:off x="3297" y="2155"/>
              <a:ext cx="26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173"/>
            <p:cNvSpPr>
              <a:spLocks noChangeArrowheads="1"/>
            </p:cNvSpPr>
            <p:nvPr/>
          </p:nvSpPr>
          <p:spPr bwMode="auto">
            <a:xfrm>
              <a:off x="3329" y="2243"/>
              <a:ext cx="23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Trial 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174"/>
            <p:cNvSpPr>
              <a:spLocks noChangeArrowheads="1"/>
            </p:cNvSpPr>
            <p:nvPr/>
          </p:nvSpPr>
          <p:spPr bwMode="auto">
            <a:xfrm>
              <a:off x="3640" y="2138"/>
              <a:ext cx="485" cy="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" name="Rectangle 175"/>
            <p:cNvSpPr>
              <a:spLocks noChangeArrowheads="1"/>
            </p:cNvSpPr>
            <p:nvPr/>
          </p:nvSpPr>
          <p:spPr bwMode="auto">
            <a:xfrm>
              <a:off x="3767" y="2155"/>
              <a:ext cx="26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Tahap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176"/>
            <p:cNvSpPr>
              <a:spLocks noChangeArrowheads="1"/>
            </p:cNvSpPr>
            <p:nvPr/>
          </p:nvSpPr>
          <p:spPr bwMode="auto">
            <a:xfrm>
              <a:off x="3703" y="2243"/>
              <a:ext cx="5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Mass Pro     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177"/>
            <p:cNvSpPr>
              <a:spLocks noChangeArrowheads="1"/>
            </p:cNvSpPr>
            <p:nvPr/>
          </p:nvSpPr>
          <p:spPr bwMode="auto">
            <a:xfrm>
              <a:off x="4204" y="2138"/>
              <a:ext cx="621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Rectangle 178"/>
            <p:cNvSpPr>
              <a:spLocks noChangeArrowheads="1"/>
            </p:cNvSpPr>
            <p:nvPr/>
          </p:nvSpPr>
          <p:spPr bwMode="auto">
            <a:xfrm>
              <a:off x="4316" y="2155"/>
              <a:ext cx="4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Pelanggan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49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3404" y="461373"/>
            <a:ext cx="7468996" cy="704254"/>
          </a:xfrm>
        </p:spPr>
        <p:txBody>
          <a:bodyPr/>
          <a:lstStyle/>
          <a:p>
            <a:pPr algn="ctr" eaLnBrk="1" hangingPunct="1"/>
            <a:r>
              <a:rPr lang="en-US" sz="1625" dirty="0"/>
              <a:t>Sistem Traditional </a:t>
            </a:r>
            <a:r>
              <a:rPr lang="en-US" sz="1625" dirty="0" err="1"/>
              <a:t>vs</a:t>
            </a:r>
            <a:r>
              <a:rPr lang="en-US" sz="1625" dirty="0"/>
              <a:t> </a:t>
            </a:r>
            <a:r>
              <a:rPr lang="id-ID" sz="1625" dirty="0"/>
              <a:t>Perencanaan Realisasi Modern</a:t>
            </a:r>
            <a:endParaRPr lang="en-US" sz="1625" dirty="0"/>
          </a:p>
        </p:txBody>
      </p:sp>
      <p:graphicFrame>
        <p:nvGraphicFramePr>
          <p:cNvPr id="82961" name="Group 17"/>
          <p:cNvGraphicFramePr>
            <a:graphicFrameLocks noGrp="1"/>
          </p:cNvGraphicFramePr>
          <p:nvPr>
            <p:ph type="tbl" idx="1"/>
          </p:nvPr>
        </p:nvGraphicFramePr>
        <p:xfrm>
          <a:off x="513357" y="1451102"/>
          <a:ext cx="8897353" cy="1742824"/>
        </p:xfrm>
        <a:graphic>
          <a:graphicData uri="http://schemas.openxmlformats.org/drawingml/2006/table">
            <a:tbl>
              <a:tblPr/>
              <a:tblGrid>
                <a:gridCol w="4428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Traditional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id-ID" sz="1600" dirty="0">
                          <a:solidFill>
                            <a:schemeClr val="tx1"/>
                          </a:solidFill>
                        </a:rPr>
                        <a:t>Perencanaan Realisasi Modern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4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</a:t>
                      </a:r>
                      <a:r>
                        <a:rPr kumimoji="0" 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nanti</a:t>
                      </a:r>
                      <a:endParaRPr kumimoji="0" 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Mengatasi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setelah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timbul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Nanti</a:t>
                      </a:r>
                      <a:r>
                        <a:rPr kumimoji="0" 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</a:t>
                      </a:r>
                      <a:endParaRPr kumimoji="0" lang="en-US" sz="16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Mengantisipasi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potensi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timbul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010" name="Rectangle 28"/>
          <p:cNvSpPr>
            <a:spLocks noChangeArrowheads="1"/>
          </p:cNvSpPr>
          <p:nvPr/>
        </p:nvSpPr>
        <p:spPr bwMode="auto">
          <a:xfrm>
            <a:off x="595053" y="5009029"/>
            <a:ext cx="7020620" cy="134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>
              <a:spcBef>
                <a:spcPct val="20000"/>
              </a:spcBef>
              <a:buFontTx/>
              <a:buChar char="•"/>
            </a:pPr>
            <a:r>
              <a:rPr lang="en-US" dirty="0"/>
              <a:t>Benefit :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/>
              <a:t>Cost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over budget)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/>
              <a:t>Project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</a:p>
          <a:p>
            <a:pPr marL="603629" lvl="1" indent="-232165">
              <a:spcBef>
                <a:spcPct val="20000"/>
              </a:spcBef>
              <a:buFontTx/>
              <a:buChar char="–"/>
            </a:pP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/ di launch</a:t>
            </a:r>
          </a:p>
        </p:txBody>
      </p:sp>
      <p:sp>
        <p:nvSpPr>
          <p:cNvPr id="85011" name="Rectangle 29"/>
          <p:cNvSpPr>
            <a:spLocks noChangeArrowheads="1"/>
          </p:cNvSpPr>
          <p:nvPr/>
        </p:nvSpPr>
        <p:spPr bwMode="auto">
          <a:xfrm>
            <a:off x="1302394" y="296591"/>
            <a:ext cx="7460006" cy="45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84282" indent="-584282" algn="ctr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275" b="1" dirty="0" err="1"/>
              <a:t>Perencanaan</a:t>
            </a:r>
            <a:r>
              <a:rPr lang="en-US" sz="2275" b="1" dirty="0"/>
              <a:t> </a:t>
            </a:r>
            <a:r>
              <a:rPr lang="en-US" sz="2275" b="1" dirty="0" err="1"/>
              <a:t>Pelaksanaan</a:t>
            </a:r>
            <a:r>
              <a:rPr lang="en-US" sz="2275" b="1" dirty="0"/>
              <a:t> </a:t>
            </a:r>
            <a:r>
              <a:rPr lang="en-US" sz="2275" b="1" dirty="0" err="1"/>
              <a:t>dan</a:t>
            </a:r>
            <a:r>
              <a:rPr lang="en-US" sz="2275" b="1" dirty="0"/>
              <a:t> </a:t>
            </a:r>
            <a:r>
              <a:rPr lang="en-US" sz="2275" b="1" dirty="0" err="1"/>
              <a:t>Pengendalian</a:t>
            </a:r>
            <a:r>
              <a:rPr lang="en-US" sz="2275" b="1" dirty="0"/>
              <a:t> (8.1)</a:t>
            </a:r>
            <a:endParaRPr lang="en-US" sz="22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95AF-64FF-44DB-BCF4-AA6F9B8182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35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7" name="Group 11"/>
          <p:cNvGrpSpPr>
            <a:grpSpLocks/>
          </p:cNvGrpSpPr>
          <p:nvPr/>
        </p:nvGrpSpPr>
        <p:grpSpPr bwMode="auto">
          <a:xfrm>
            <a:off x="830634" y="1140321"/>
            <a:ext cx="8665548" cy="4780504"/>
            <a:chOff x="642910" y="1500174"/>
            <a:chExt cx="7215238" cy="3968289"/>
          </a:xfrm>
        </p:grpSpPr>
        <p:sp>
          <p:nvSpPr>
            <p:cNvPr id="41994" name="TextBox 7"/>
            <p:cNvSpPr txBox="1">
              <a:spLocks noChangeArrowheads="1"/>
            </p:cNvSpPr>
            <p:nvPr/>
          </p:nvSpPr>
          <p:spPr bwMode="auto">
            <a:xfrm>
              <a:off x="4901770" y="4997466"/>
              <a:ext cx="2876581" cy="47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25" u="sng">
                  <a:latin typeface="Arial" panose="020B0604020202020204" pitchFamily="34" charset="0"/>
                </a:rPr>
                <a:t>Meningkatkan Sistem Pencegahan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62">
                  <a:latin typeface="Arial" panose="020B0604020202020204" pitchFamily="34" charset="0"/>
                </a:rPr>
                <a:t>Untuk mengurangi kesalahan</a:t>
              </a:r>
            </a:p>
          </p:txBody>
        </p:sp>
        <p:sp>
          <p:nvSpPr>
            <p:cNvPr id="41995" name="TextBox 10"/>
            <p:cNvSpPr txBox="1">
              <a:spLocks noChangeArrowheads="1"/>
            </p:cNvSpPr>
            <p:nvPr/>
          </p:nvSpPr>
          <p:spPr bwMode="auto">
            <a:xfrm>
              <a:off x="1468218" y="4997466"/>
              <a:ext cx="2279963" cy="47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25" u="sng">
                  <a:latin typeface="Arial" panose="020B0604020202020204" pitchFamily="34" charset="0"/>
                </a:rPr>
                <a:t>Sistem Pencegahan Lemah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62">
                  <a:latin typeface="Arial" panose="020B0604020202020204" pitchFamily="34" charset="0"/>
                </a:rPr>
                <a:t>Biaya kesalahan tinggi</a:t>
              </a:r>
            </a:p>
          </p:txBody>
        </p:sp>
        <p:pic>
          <p:nvPicPr>
            <p:cNvPr id="41996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" y="1500174"/>
              <a:ext cx="7215238" cy="342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63094" y="269831"/>
            <a:ext cx="7243763" cy="829370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Beralih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fokus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Perbaikan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Pencegahan</a:t>
            </a:r>
            <a:br>
              <a:rPr lang="en-US" altLang="en-US" sz="2275" dirty="0"/>
            </a:br>
            <a:r>
              <a:rPr lang="en-US" altLang="en-US" sz="1625" dirty="0"/>
              <a:t>(</a:t>
            </a:r>
            <a:r>
              <a:rPr lang="en-US" altLang="en-US" sz="1625" dirty="0" err="1"/>
              <a:t>Perpindahan</a:t>
            </a:r>
            <a:r>
              <a:rPr lang="en-US" altLang="en-US" sz="1625" dirty="0"/>
              <a:t> </a:t>
            </a:r>
            <a:r>
              <a:rPr lang="en-US" altLang="en-US" sz="1625" dirty="0" err="1"/>
              <a:t>Energi</a:t>
            </a:r>
            <a:r>
              <a:rPr lang="en-US" altLang="en-US" sz="1625" dirty="0"/>
              <a:t> </a:t>
            </a:r>
            <a:r>
              <a:rPr lang="en-US" altLang="en-US" sz="1625" dirty="0" err="1"/>
              <a:t>dari</a:t>
            </a:r>
            <a:r>
              <a:rPr lang="en-US" altLang="en-US" sz="1625" dirty="0"/>
              <a:t> “Usaha </a:t>
            </a:r>
            <a:r>
              <a:rPr lang="en-US" altLang="en-US" sz="1625" dirty="0" err="1"/>
              <a:t>Perbaikan</a:t>
            </a:r>
            <a:r>
              <a:rPr lang="en-US" altLang="en-US" sz="1625" dirty="0"/>
              <a:t>” </a:t>
            </a:r>
            <a:r>
              <a:rPr lang="en-US" altLang="en-US" sz="1625" dirty="0" err="1"/>
              <a:t>ke</a:t>
            </a:r>
            <a:r>
              <a:rPr lang="en-US" altLang="en-US" sz="1625" dirty="0"/>
              <a:t> “Usaha </a:t>
            </a:r>
            <a:r>
              <a:rPr lang="en-US" altLang="en-US" sz="1625" dirty="0" err="1"/>
              <a:t>Pencegahan</a:t>
            </a:r>
            <a:r>
              <a:rPr lang="en-US" altLang="en-US" sz="1625" dirty="0"/>
              <a:t>”)  </a:t>
            </a:r>
          </a:p>
        </p:txBody>
      </p:sp>
      <p:sp>
        <p:nvSpPr>
          <p:cNvPr id="7" name="Oval 6"/>
          <p:cNvSpPr/>
          <p:nvPr/>
        </p:nvSpPr>
        <p:spPr>
          <a:xfrm>
            <a:off x="2122324" y="4567966"/>
            <a:ext cx="2137270" cy="4643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8" name="Oval 7"/>
          <p:cNvSpPr/>
          <p:nvPr/>
        </p:nvSpPr>
        <p:spPr>
          <a:xfrm>
            <a:off x="6338356" y="4414740"/>
            <a:ext cx="2012156" cy="6384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10" name="Rounded Rectangle 9"/>
          <p:cNvSpPr/>
          <p:nvPr/>
        </p:nvSpPr>
        <p:spPr>
          <a:xfrm rot="16200000">
            <a:off x="-909340" y="909341"/>
            <a:ext cx="2341066" cy="522387"/>
          </a:xfrm>
          <a:prstGeom prst="roundRect">
            <a:avLst>
              <a:gd name="adj" fmla="val 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sp>
        <p:nvSpPr>
          <p:cNvPr id="11" name="Rectangle 10"/>
          <p:cNvSpPr/>
          <p:nvPr/>
        </p:nvSpPr>
        <p:spPr>
          <a:xfrm>
            <a:off x="0" y="6680028"/>
            <a:ext cx="9906000" cy="1827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62"/>
          </a:p>
        </p:txBody>
      </p:sp>
      <p:pic>
        <p:nvPicPr>
          <p:cNvPr id="4199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5" y="5953874"/>
            <a:ext cx="1423988" cy="49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9BB88-3D13-4BF2-BFFA-19FC86F9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16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31" y="770021"/>
            <a:ext cx="1774884" cy="137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2" descr="D:\H_Miscelleneous\4. My Pictures\gbr\2. 3D People\contractor-300x22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4422" y="795859"/>
            <a:ext cx="2129862" cy="169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227992" y="2147224"/>
            <a:ext cx="2093694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Terima Order/ Pengembangan Produk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7388614" y="67439"/>
            <a:ext cx="2560750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950" dirty="0"/>
              <a:t>Mem</a:t>
            </a:r>
            <a:r>
              <a:rPr lang="id-ID" sz="1950" dirty="0"/>
              <a:t>persiapkan </a:t>
            </a:r>
            <a:r>
              <a:rPr lang="en-US" sz="1950" dirty="0" err="1"/>
              <a:t>sumber</a:t>
            </a:r>
            <a:r>
              <a:rPr lang="en-US" sz="1950" dirty="0"/>
              <a:t> </a:t>
            </a:r>
            <a:r>
              <a:rPr lang="en-US" sz="1950" dirty="0" err="1"/>
              <a:t>daya</a:t>
            </a:r>
            <a:r>
              <a:rPr lang="id-ID" sz="1950" dirty="0"/>
              <a:t>:</a:t>
            </a:r>
            <a:endParaRPr lang="en-US" sz="1950" dirty="0"/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5152222" y="5985101"/>
            <a:ext cx="2228771" cy="79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Membuat Program Kerja Pengembangan</a:t>
            </a:r>
          </a:p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(Master Schedule)</a:t>
            </a:r>
            <a:endParaRPr lang="en-US" sz="1517" dirty="0">
              <a:solidFill>
                <a:srgbClr val="00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81669" y="821092"/>
            <a:ext cx="2392231" cy="5979769"/>
            <a:chOff x="7739063" y="500042"/>
            <a:chExt cx="2208213" cy="5932073"/>
          </a:xfrm>
        </p:grpSpPr>
        <p:sp>
          <p:nvSpPr>
            <p:cNvPr id="12" name="Rectangle 11"/>
            <p:cNvSpPr/>
            <p:nvPr/>
          </p:nvSpPr>
          <p:spPr>
            <a:xfrm>
              <a:off x="7881971" y="500042"/>
              <a:ext cx="1928813" cy="59293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950"/>
            </a:p>
          </p:txBody>
        </p:sp>
        <p:sp>
          <p:nvSpPr>
            <p:cNvPr id="14" name="TextBox 27"/>
            <p:cNvSpPr txBox="1">
              <a:spLocks noChangeArrowheads="1"/>
            </p:cNvSpPr>
            <p:nvPr/>
          </p:nvSpPr>
          <p:spPr bwMode="auto">
            <a:xfrm>
              <a:off x="7804151" y="1690688"/>
              <a:ext cx="2071687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Manusia, memenuhi (kompetensi &amp; jumlah)?</a:t>
              </a:r>
            </a:p>
          </p:txBody>
        </p:sp>
        <p:pic>
          <p:nvPicPr>
            <p:cNvPr id="86026" name="Picture 20" descr="http://www.cimg.in/images/2012/05/30/03/126994074_13383595882_large.jpg"/>
            <p:cNvPicPr>
              <a:picLocks noChangeAspect="1" noChangeArrowheads="1"/>
            </p:cNvPicPr>
            <p:nvPr/>
          </p:nvPicPr>
          <p:blipFill>
            <a:blip r:embed="rId4" cstate="print"/>
            <a:srcRect r="38799"/>
            <a:stretch>
              <a:fillRect/>
            </a:stretch>
          </p:blipFill>
          <p:spPr bwMode="auto">
            <a:xfrm>
              <a:off x="8361363" y="2286000"/>
              <a:ext cx="884237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27"/>
            <p:cNvSpPr txBox="1">
              <a:spLocks noChangeArrowheads="1"/>
            </p:cNvSpPr>
            <p:nvPr/>
          </p:nvSpPr>
          <p:spPr bwMode="auto">
            <a:xfrm>
              <a:off x="7739063" y="3000375"/>
              <a:ext cx="2000250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Material, Kapan harus sudah tersedia?</a:t>
              </a:r>
            </a:p>
          </p:txBody>
        </p:sp>
        <p:pic>
          <p:nvPicPr>
            <p:cNvPr id="86028" name="Picture 21" descr="http://nyc-parkingticket.com/media/catalog/product/cache/1/small_image/135x/9df78eab33525d08d6e5fb8d27136e95/n/y/nycparkingticketreport_1.jpg">
              <a:hlinkClick r:id="rId5" action="ppaction://hlinkfile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453438" y="3571875"/>
              <a:ext cx="695325" cy="642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7881938" y="4214813"/>
              <a:ext cx="1928812" cy="554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517" dirty="0"/>
                <a:t>Metode, Prosedur/ SOP/ Standard siap?</a:t>
              </a:r>
            </a:p>
          </p:txBody>
        </p:sp>
        <p:pic>
          <p:nvPicPr>
            <p:cNvPr id="86030" name="Picture 4" descr="C:\Users\Agus Wahyudi\Pictures\3D man\d-white-people-as-road-worker-business-man-rendered-illustration-30858657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7688" y="714375"/>
              <a:ext cx="1285875" cy="1071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1" name="Picture 19" descr="http://us.cdn3.123rf.com/168nwm/anatolymas/anatolymas1207/anatolymas120700006/14573937-3d-small-person-cleaner-with-a-mop-and-bucket-3d-image-isolated-white-background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10625" y="5000625"/>
              <a:ext cx="735013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7"/>
            <p:cNvSpPr txBox="1">
              <a:spLocks noChangeArrowheads="1"/>
            </p:cNvSpPr>
            <p:nvPr/>
          </p:nvSpPr>
          <p:spPr bwMode="auto">
            <a:xfrm>
              <a:off x="7780338" y="5943600"/>
              <a:ext cx="2166938" cy="48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dirty="0"/>
                <a:t>Infrastruktur &amp; Lingkungan Kerja, memadai?</a:t>
              </a:r>
            </a:p>
          </p:txBody>
        </p:sp>
        <p:pic>
          <p:nvPicPr>
            <p:cNvPr id="86033" name="Picture 5" descr="C:\Users\Agus Wahyudi\Pictures\3D man\3d-man-vector-tools-2417454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53375" y="5000625"/>
              <a:ext cx="873125" cy="87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42" name="AutoShape 6"/>
          <p:cNvSpPr>
            <a:spLocks noChangeArrowheads="1"/>
          </p:cNvSpPr>
          <p:nvPr/>
        </p:nvSpPr>
        <p:spPr bwMode="auto">
          <a:xfrm>
            <a:off x="3389770" y="1449247"/>
            <a:ext cx="1485847" cy="359710"/>
          </a:xfrm>
          <a:prstGeom prst="rightArrow">
            <a:avLst>
              <a:gd name="adj1" fmla="val 50000"/>
              <a:gd name="adj2" fmla="val 50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52243" name="AutoShape 6"/>
          <p:cNvSpPr>
            <a:spLocks noChangeArrowheads="1"/>
          </p:cNvSpPr>
          <p:nvPr/>
        </p:nvSpPr>
        <p:spPr bwMode="auto">
          <a:xfrm rot="5400000">
            <a:off x="6037280" y="3841890"/>
            <a:ext cx="851943" cy="342196"/>
          </a:xfrm>
          <a:prstGeom prst="rightArrow">
            <a:avLst>
              <a:gd name="adj1" fmla="val 50000"/>
              <a:gd name="adj2" fmla="val 502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0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23838" y="4568439"/>
            <a:ext cx="2421731" cy="141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45" name="AutoShape 6"/>
          <p:cNvSpPr>
            <a:spLocks noChangeArrowheads="1"/>
          </p:cNvSpPr>
          <p:nvPr/>
        </p:nvSpPr>
        <p:spPr bwMode="auto">
          <a:xfrm rot="-8413146">
            <a:off x="4908819" y="3682911"/>
            <a:ext cx="1031087" cy="359710"/>
          </a:xfrm>
          <a:prstGeom prst="rightArrow">
            <a:avLst>
              <a:gd name="adj1" fmla="val 50000"/>
              <a:gd name="adj2" fmla="val 502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44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4799" y="2071219"/>
            <a:ext cx="1000246" cy="150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3334637" y="3583162"/>
            <a:ext cx="1350770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Monitor Pelaksanaan</a:t>
            </a:r>
          </a:p>
        </p:txBody>
      </p:sp>
      <p:pic>
        <p:nvPicPr>
          <p:cNvPr id="86046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12" cstate="print"/>
          <a:srcRect r="24107"/>
          <a:stretch>
            <a:fillRect/>
          </a:stretch>
        </p:blipFill>
        <p:spPr bwMode="auto">
          <a:xfrm>
            <a:off x="296582" y="4562017"/>
            <a:ext cx="1574520" cy="156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Explosion 2 30"/>
          <p:cNvSpPr/>
          <p:nvPr/>
        </p:nvSpPr>
        <p:spPr>
          <a:xfrm>
            <a:off x="107473" y="2950579"/>
            <a:ext cx="2859121" cy="1561899"/>
          </a:xfrm>
          <a:prstGeom prst="irregularSeal2">
            <a:avLst/>
          </a:prstGeom>
          <a:solidFill>
            <a:srgbClr val="00CCF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192" dirty="0"/>
          </a:p>
        </p:txBody>
      </p:sp>
      <p:sp>
        <p:nvSpPr>
          <p:cNvPr id="32" name="TextBox 27"/>
          <p:cNvSpPr txBox="1">
            <a:spLocks noChangeArrowheads="1"/>
          </p:cNvSpPr>
          <p:nvPr/>
        </p:nvSpPr>
        <p:spPr bwMode="auto">
          <a:xfrm>
            <a:off x="227993" y="6103751"/>
            <a:ext cx="2093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Approval Sistem</a:t>
            </a:r>
          </a:p>
          <a:p>
            <a:pPr algn="ctr">
              <a:defRPr/>
            </a:pPr>
            <a:r>
              <a:rPr lang="id-ID" sz="1400" dirty="0">
                <a:solidFill>
                  <a:srgbClr val="000000"/>
                </a:solidFill>
              </a:rPr>
              <a:t>(standarisasi)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TextBox 27"/>
          <p:cNvSpPr txBox="1">
            <a:spLocks noChangeArrowheads="1"/>
          </p:cNvSpPr>
          <p:nvPr/>
        </p:nvSpPr>
        <p:spPr bwMode="auto">
          <a:xfrm rot="20435442">
            <a:off x="423770" y="3456808"/>
            <a:ext cx="198112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400" dirty="0"/>
              <a:t>Operational menjadi teratur, tidak banyak masalah</a:t>
            </a:r>
          </a:p>
        </p:txBody>
      </p:sp>
      <p:sp>
        <p:nvSpPr>
          <p:cNvPr id="52252" name="AutoShape 6"/>
          <p:cNvSpPr>
            <a:spLocks noChangeArrowheads="1"/>
          </p:cNvSpPr>
          <p:nvPr/>
        </p:nvSpPr>
        <p:spPr bwMode="auto">
          <a:xfrm rot="9164285">
            <a:off x="1907287" y="4149272"/>
            <a:ext cx="1416807" cy="359710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35" name="TextBox 27"/>
          <p:cNvSpPr txBox="1">
            <a:spLocks noChangeArrowheads="1"/>
          </p:cNvSpPr>
          <p:nvPr/>
        </p:nvSpPr>
        <p:spPr bwMode="auto">
          <a:xfrm rot="19994083">
            <a:off x="2351185" y="4446218"/>
            <a:ext cx="879501" cy="3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Lancar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52254" name="AutoShape 6"/>
          <p:cNvSpPr>
            <a:spLocks noChangeArrowheads="1"/>
          </p:cNvSpPr>
          <p:nvPr/>
        </p:nvSpPr>
        <p:spPr bwMode="auto">
          <a:xfrm rot="5400000">
            <a:off x="3514577" y="4588065"/>
            <a:ext cx="709952" cy="342196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pic>
        <p:nvPicPr>
          <p:cNvPr id="8605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7347" y="5201818"/>
            <a:ext cx="1153280" cy="120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27"/>
          <p:cNvSpPr txBox="1">
            <a:spLocks noChangeArrowheads="1"/>
          </p:cNvSpPr>
          <p:nvPr/>
        </p:nvSpPr>
        <p:spPr bwMode="auto">
          <a:xfrm>
            <a:off x="4188517" y="4462009"/>
            <a:ext cx="1125642" cy="32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517" dirty="0">
                <a:solidFill>
                  <a:srgbClr val="000000"/>
                </a:solidFill>
              </a:rPr>
              <a:t>Terhambat</a:t>
            </a:r>
            <a:endParaRPr lang="en-US" sz="1517" dirty="0">
              <a:solidFill>
                <a:srgbClr val="000000"/>
              </a:solidFill>
            </a:endParaRPr>
          </a:p>
        </p:txBody>
      </p:sp>
      <p:sp>
        <p:nvSpPr>
          <p:cNvPr id="39" name="TextBox 27"/>
          <p:cNvSpPr txBox="1">
            <a:spLocks noChangeArrowheads="1"/>
          </p:cNvSpPr>
          <p:nvPr/>
        </p:nvSpPr>
        <p:spPr bwMode="auto">
          <a:xfrm>
            <a:off x="3002477" y="6258798"/>
            <a:ext cx="20936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600" dirty="0">
                <a:solidFill>
                  <a:srgbClr val="000000"/>
                </a:solidFill>
              </a:rPr>
              <a:t>Lakukan Perbaikan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TextBox 27"/>
          <p:cNvSpPr txBox="1">
            <a:spLocks noChangeArrowheads="1"/>
          </p:cNvSpPr>
          <p:nvPr/>
        </p:nvSpPr>
        <p:spPr bwMode="auto">
          <a:xfrm>
            <a:off x="5546974" y="2476477"/>
            <a:ext cx="1949629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solidFill>
                  <a:srgbClr val="000000"/>
                </a:solidFill>
              </a:rPr>
              <a:t>Lakukan Persiapan (4M + 1E)</a:t>
            </a:r>
            <a:endParaRPr lang="en-US" sz="1950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593" y="39813"/>
            <a:ext cx="7339247" cy="780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779042" indent="-779042">
              <a:lnSpc>
                <a:spcPct val="105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600" dirty="0">
                <a:solidFill>
                  <a:schemeClr val="tx1"/>
                </a:solidFill>
              </a:rPr>
              <a:t>8.1 </a:t>
            </a:r>
            <a:r>
              <a:rPr lang="en-US" sz="2600" dirty="0" err="1">
                <a:solidFill>
                  <a:schemeClr val="tx1"/>
                </a:solidFill>
              </a:rPr>
              <a:t>Perencanaan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pelaksanaan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dan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pengendalian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6" name="AutoShape 6"/>
          <p:cNvSpPr>
            <a:spLocks noChangeArrowheads="1"/>
          </p:cNvSpPr>
          <p:nvPr/>
        </p:nvSpPr>
        <p:spPr bwMode="auto">
          <a:xfrm rot="12220912">
            <a:off x="2179765" y="5767036"/>
            <a:ext cx="1028686" cy="359709"/>
          </a:xfrm>
          <a:prstGeom prst="rightArrow">
            <a:avLst>
              <a:gd name="adj1" fmla="val 50000"/>
              <a:gd name="adj2" fmla="val 5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7B06-1742-4DB8-84F6-C6D0768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A66AF-C8B0-466C-9382-6B3299B7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51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7966" y="626801"/>
            <a:ext cx="6596814" cy="820737"/>
          </a:xfrm>
        </p:spPr>
        <p:txBody>
          <a:bodyPr/>
          <a:lstStyle/>
          <a:p>
            <a:pPr eaLnBrk="1" hangingPunct="1"/>
            <a:r>
              <a:rPr lang="en-US" altLang="en-US" sz="2925" dirty="0"/>
              <a:t>8.2.1. </a:t>
            </a:r>
            <a:r>
              <a:rPr lang="en-US" altLang="en-US" sz="2925" dirty="0" err="1"/>
              <a:t>Komunikasi</a:t>
            </a:r>
            <a:r>
              <a:rPr lang="en-US" altLang="en-US" sz="2925" dirty="0"/>
              <a:t> </a:t>
            </a:r>
            <a:r>
              <a:rPr lang="en-US" altLang="en-US" sz="2925" dirty="0" err="1"/>
              <a:t>dengan</a:t>
            </a:r>
            <a:r>
              <a:rPr lang="en-US" altLang="en-US" sz="2925" dirty="0"/>
              <a:t> </a:t>
            </a:r>
            <a:r>
              <a:rPr lang="en-US" altLang="en-US" sz="2925" dirty="0" err="1"/>
              <a:t>pelanggan</a:t>
            </a:r>
            <a:r>
              <a:rPr lang="en-US" altLang="en-US" sz="2925" dirty="0"/>
              <a:t> </a:t>
            </a:r>
          </a:p>
        </p:txBody>
      </p:sp>
      <p:sp>
        <p:nvSpPr>
          <p:cNvPr id="1689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87485" y="2057905"/>
            <a:ext cx="6777789" cy="38877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2600" i="1" dirty="0" err="1"/>
              <a:t>Menetapkan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mengimplementasikan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sistem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komunikasi</a:t>
            </a:r>
            <a:r>
              <a:rPr lang="en-US" altLang="en-US" sz="2600" i="1" dirty="0"/>
              <a:t> yang </a:t>
            </a:r>
            <a:r>
              <a:rPr lang="en-US" altLang="en-US" sz="2600" i="1" dirty="0" err="1"/>
              <a:t>efektif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pelanggan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terkait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endParaRPr lang="en-US" altLang="en-US" sz="2600" i="1" dirty="0"/>
          </a:p>
          <a:p>
            <a:pPr lvl="1" eaLnBrk="1" hangingPunct="1"/>
            <a:r>
              <a:rPr lang="en-US" altLang="en-US" i="1" dirty="0" err="1"/>
              <a:t>Informasi</a:t>
            </a:r>
            <a:r>
              <a:rPr lang="en-US" altLang="en-US" i="1" dirty="0"/>
              <a:t> </a:t>
            </a:r>
            <a:r>
              <a:rPr lang="en-US" altLang="en-US" i="1" dirty="0" err="1"/>
              <a:t>mengenai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endParaRPr lang="en-US" altLang="en-US" i="1" dirty="0"/>
          </a:p>
          <a:p>
            <a:pPr marL="1180171" lvl="2"/>
            <a:r>
              <a:rPr lang="en-US" altLang="en-US" sz="1950" dirty="0" err="1"/>
              <a:t>Katalog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produk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terupdate</a:t>
            </a:r>
            <a:endParaRPr lang="en-US" altLang="en-US" sz="1950" dirty="0"/>
          </a:p>
          <a:p>
            <a:pPr lvl="1" eaLnBrk="1" hangingPunct="1"/>
            <a:r>
              <a:rPr lang="en-US" altLang="en-US" i="1" dirty="0" err="1"/>
              <a:t>Permintaan</a:t>
            </a:r>
            <a:r>
              <a:rPr lang="en-US" altLang="en-US" i="1" dirty="0"/>
              <a:t>, </a:t>
            </a:r>
            <a:r>
              <a:rPr lang="en-US" altLang="en-US" i="1" dirty="0" err="1"/>
              <a:t>penanganan</a:t>
            </a:r>
            <a:r>
              <a:rPr lang="en-US" altLang="en-US" i="1" dirty="0"/>
              <a:t> </a:t>
            </a:r>
            <a:r>
              <a:rPr lang="en-US" altLang="en-US" i="1" dirty="0" err="1"/>
              <a:t>kontrak</a:t>
            </a:r>
            <a:r>
              <a:rPr lang="en-US" altLang="en-US" i="1" dirty="0"/>
              <a:t> </a:t>
            </a:r>
            <a:r>
              <a:rPr lang="en-US" altLang="en-US" i="1" dirty="0" err="1"/>
              <a:t>atau</a:t>
            </a:r>
            <a:r>
              <a:rPr lang="en-US" altLang="en-US" i="1" dirty="0"/>
              <a:t> order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perubahannya</a:t>
            </a:r>
            <a:r>
              <a:rPr lang="en-US" altLang="en-US" i="1" dirty="0"/>
              <a:t>.</a:t>
            </a:r>
          </a:p>
          <a:p>
            <a:pPr lvl="1" eaLnBrk="1" hangingPunct="1"/>
            <a:r>
              <a:rPr lang="en-US" altLang="en-US" i="1" dirty="0"/>
              <a:t>Customer Feedback (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keluhan</a:t>
            </a:r>
            <a:r>
              <a:rPr lang="en-US" altLang="en-US" i="1" dirty="0"/>
              <a:t> </a:t>
            </a:r>
            <a:r>
              <a:rPr lang="en-US" altLang="en-US" i="1" dirty="0" err="1"/>
              <a:t>pelanggan</a:t>
            </a:r>
            <a:r>
              <a:rPr lang="en-US" altLang="en-US" i="1" dirty="0"/>
              <a:t>)</a:t>
            </a:r>
          </a:p>
          <a:p>
            <a:pPr lvl="2"/>
            <a:r>
              <a:rPr lang="en-US" altLang="en-US" sz="1950" dirty="0" err="1"/>
              <a:t>Baik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maupun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misalnya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melalui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surat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pembaca</a:t>
            </a:r>
            <a:endParaRPr lang="en-US" altLang="en-US" sz="1950" dirty="0"/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Menangani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mengontrol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properti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milik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pelanggan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Membuat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ketentuan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spesifik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mengenai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tindakan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mungkin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dilakukan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apabila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jika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diperlukan</a:t>
            </a:r>
            <a:r>
              <a:rPr lang="en-US" dirty="0"/>
              <a:t>.</a:t>
            </a:r>
            <a:endParaRPr lang="en-US" altLang="en-US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268141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22" y="647807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2" name="Rectangle 11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31" y="6442357"/>
            <a:ext cx="310923" cy="280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447532"/>
            <a:ext cx="2681415" cy="2351268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228DC24-44EC-4C6F-9E56-9D6B038A2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05A4133-05D3-4EB4-B375-F0B08BB0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16" descr="http://t0.gstatic.com/images?q=tbn:ANd9GcTCIAMbNJElFkWOILo7zXJ3ue6LiGwZXLDLaKD0QS6QdsgH_14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4236" y="1184681"/>
            <a:ext cx="1779985" cy="16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3" cstate="print"/>
          <a:srcRect r="24107"/>
          <a:stretch>
            <a:fillRect/>
          </a:stretch>
        </p:blipFill>
        <p:spPr bwMode="auto">
          <a:xfrm>
            <a:off x="6729291" y="3039644"/>
            <a:ext cx="1779985" cy="162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3" descr="C:\Users\Agus Wahyudi\Pictures\3D man\de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4689" y="4435087"/>
            <a:ext cx="1625203" cy="160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14" descr="http://us.cdn3.123rf.com/168nwm/kanchokostov/kanchokostov1111/kanchokostov111100023/11209369-delivery-of-let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0752" y="4435081"/>
            <a:ext cx="1625203" cy="150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352527" y="2656814"/>
            <a:ext cx="3250406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Terima Order/ Pengembangan Produk  dan  mengumpulkan detail informasi project :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Persyaratan penting produk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Peraturan terkait produk</a:t>
            </a:r>
          </a:p>
          <a:p>
            <a:pPr>
              <a:buFontTx/>
              <a:buChar char="-"/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 dll 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4376843" y="2718726"/>
            <a:ext cx="1857375" cy="84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Melakukan Perhitungan harga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7322303" y="4470326"/>
            <a:ext cx="2099853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25" dirty="0">
                <a:ea typeface="Adobe Ming Std L" pitchFamily="18" charset="-128"/>
                <a:cs typeface="Adobe Hebrew" pitchFamily="18" charset="-79"/>
              </a:rPr>
              <a:t>8.2.3.1 </a:t>
            </a: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Review kemampuan perusahaan memenuhi order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4995964" y="5905500"/>
            <a:ext cx="2244328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Ajukan Penawaran harga &amp; Negosiasi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2287298" y="6060281"/>
            <a:ext cx="1848777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Persetujuan kontrak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3138651" y="1634632"/>
            <a:ext cx="1238259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6" name="Striped Right Arrow 15"/>
          <p:cNvSpPr/>
          <p:nvPr/>
        </p:nvSpPr>
        <p:spPr>
          <a:xfrm rot="1994848">
            <a:off x="6008537" y="2912275"/>
            <a:ext cx="1225427" cy="536174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Striped Right Arrow 16"/>
          <p:cNvSpPr/>
          <p:nvPr/>
        </p:nvSpPr>
        <p:spPr>
          <a:xfrm rot="8766647">
            <a:off x="6735347" y="4838367"/>
            <a:ext cx="902225" cy="468452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3989954" y="4976829"/>
            <a:ext cx="1006085" cy="586103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7898113" y="1634628"/>
            <a:ext cx="1711192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625" dirty="0">
                <a:ea typeface="Adobe Ming Std L" pitchFamily="18" charset="-128"/>
                <a:cs typeface="Adobe Hebrew" pitchFamily="18" charset="-79"/>
              </a:rPr>
              <a:t>Kalkulasi ulang dan diskusi dengan customer</a:t>
            </a:r>
            <a:endParaRPr lang="en-US" sz="1625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1" name="Bent Arrow 20"/>
          <p:cNvSpPr/>
          <p:nvPr/>
        </p:nvSpPr>
        <p:spPr>
          <a:xfrm rot="10800000" flipV="1">
            <a:off x="6118134" y="1548969"/>
            <a:ext cx="1625215" cy="1105282"/>
          </a:xfrm>
          <a:prstGeom prst="bentArrow">
            <a:avLst>
              <a:gd name="adj1" fmla="val 25000"/>
              <a:gd name="adj2" fmla="val 22706"/>
              <a:gd name="adj3" fmla="val 25000"/>
              <a:gd name="adj4" fmla="val 4375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>
              <a:solidFill>
                <a:schemeClr val="tx1"/>
              </a:solidFill>
            </a:endParaRPr>
          </a:p>
        </p:txBody>
      </p:sp>
      <p:sp>
        <p:nvSpPr>
          <p:cNvPr id="87068" name="Text Box 25"/>
          <p:cNvSpPr txBox="1">
            <a:spLocks noChangeArrowheads="1"/>
          </p:cNvSpPr>
          <p:nvPr/>
        </p:nvSpPr>
        <p:spPr bwMode="auto">
          <a:xfrm>
            <a:off x="232141" y="4667253"/>
            <a:ext cx="2115344" cy="134267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25" dirty="0" err="1">
                <a:solidFill>
                  <a:srgbClr val="000000"/>
                </a:solidFill>
              </a:rPr>
              <a:t>Bila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persyaratan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berubah</a:t>
            </a:r>
            <a:r>
              <a:rPr lang="en-US" sz="1625" dirty="0">
                <a:solidFill>
                  <a:srgbClr val="000000"/>
                </a:solidFill>
              </a:rPr>
              <a:t>, </a:t>
            </a:r>
            <a:r>
              <a:rPr lang="en-US" sz="1625" dirty="0" err="1">
                <a:solidFill>
                  <a:srgbClr val="000000"/>
                </a:solidFill>
              </a:rPr>
              <a:t>harus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ada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amandemen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dan</a:t>
            </a:r>
            <a:r>
              <a:rPr lang="en-US" sz="1625" dirty="0">
                <a:solidFill>
                  <a:srgbClr val="000000"/>
                </a:solidFill>
              </a:rPr>
              <a:t> personal </a:t>
            </a:r>
            <a:r>
              <a:rPr lang="en-US" sz="1625" dirty="0" err="1">
                <a:solidFill>
                  <a:srgbClr val="000000"/>
                </a:solidFill>
              </a:rPr>
              <a:t>terkait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mengetahuinya</a:t>
            </a:r>
            <a:endParaRPr lang="en-US" sz="1625" dirty="0">
              <a:solidFill>
                <a:srgbClr val="000000"/>
              </a:solidFill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32144" y="117251"/>
            <a:ext cx="9811411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000" dirty="0">
                <a:ea typeface="+mj-ea"/>
                <a:cs typeface="+mj-cs"/>
              </a:rPr>
              <a:t>8.2.2.Penetapan </a:t>
            </a:r>
            <a:r>
              <a:rPr lang="en-US" sz="2000" dirty="0" err="1">
                <a:ea typeface="+mj-ea"/>
                <a:cs typeface="+mj-cs"/>
              </a:rPr>
              <a:t>Persyaratan</a:t>
            </a:r>
            <a:r>
              <a:rPr lang="en-US" sz="2000" dirty="0">
                <a:ea typeface="+mj-ea"/>
                <a:cs typeface="+mj-cs"/>
              </a:rPr>
              <a:t> </a:t>
            </a:r>
            <a:r>
              <a:rPr lang="en-US" sz="2000" dirty="0" err="1">
                <a:ea typeface="+mj-ea"/>
                <a:cs typeface="+mj-cs"/>
              </a:rPr>
              <a:t>Produk</a:t>
            </a:r>
            <a:r>
              <a:rPr lang="en-US" sz="2000" dirty="0">
                <a:ea typeface="+mj-ea"/>
                <a:cs typeface="+mj-cs"/>
              </a:rPr>
              <a:t> &amp; </a:t>
            </a:r>
            <a:r>
              <a:rPr lang="en-US" sz="2000" dirty="0" err="1">
                <a:ea typeface="+mj-ea"/>
                <a:cs typeface="+mj-cs"/>
              </a:rPr>
              <a:t>jasa</a:t>
            </a:r>
            <a:br>
              <a:rPr lang="en-US" sz="2000" dirty="0">
                <a:ea typeface="+mj-ea"/>
                <a:cs typeface="+mj-cs"/>
              </a:rPr>
            </a:br>
            <a:r>
              <a:rPr lang="en-US" sz="2000" dirty="0">
                <a:ea typeface="+mj-ea"/>
                <a:cs typeface="+mj-cs"/>
              </a:rPr>
              <a:t>8.2.3. </a:t>
            </a:r>
            <a:r>
              <a:rPr lang="en-US" sz="2000" dirty="0" err="1">
                <a:ea typeface="+mj-ea"/>
                <a:cs typeface="+mj-cs"/>
              </a:rPr>
              <a:t>Peninjauan</a:t>
            </a:r>
            <a:r>
              <a:rPr lang="en-US" sz="2000" dirty="0">
                <a:ea typeface="+mj-ea"/>
                <a:cs typeface="+mj-cs"/>
              </a:rPr>
              <a:t> </a:t>
            </a:r>
            <a:r>
              <a:rPr lang="en-US" sz="2000" dirty="0" err="1">
                <a:ea typeface="+mj-ea"/>
                <a:cs typeface="+mj-cs"/>
              </a:rPr>
              <a:t>Kemampuan</a:t>
            </a:r>
            <a:r>
              <a:rPr lang="en-US" sz="2000" dirty="0">
                <a:ea typeface="+mj-ea"/>
                <a:cs typeface="+mj-cs"/>
              </a:rPr>
              <a:t> Perusahaan</a:t>
            </a:r>
          </a:p>
          <a:p>
            <a:pPr>
              <a:defRPr/>
            </a:pPr>
            <a:r>
              <a:rPr lang="en-US" sz="2000" dirty="0">
                <a:ea typeface="NanumGothic"/>
                <a:cs typeface="Times New Roman" panose="02020603050405020304" pitchFamily="18" charset="0"/>
              </a:rPr>
              <a:t>8.2.4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Perubahan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Persyaratan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Produk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dan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NanumGothic"/>
                <a:cs typeface="Times New Roman" panose="02020603050405020304" pitchFamily="18" charset="0"/>
              </a:rPr>
              <a:t>Jasa</a:t>
            </a:r>
            <a:r>
              <a:rPr lang="en-US" sz="2000" dirty="0">
                <a:ea typeface="NanumGothic"/>
                <a:cs typeface="Times New Roman" panose="02020603050405020304" pitchFamily="18" charset="0"/>
              </a:rPr>
              <a:t> </a:t>
            </a:r>
            <a:endParaRPr lang="en-US" sz="2000" dirty="0"/>
          </a:p>
          <a:p>
            <a:pPr>
              <a:defRPr/>
            </a:pPr>
            <a:endParaRPr lang="en-US" sz="2000" dirty="0">
              <a:ea typeface="+mj-ea"/>
              <a:cs typeface="+mj-cs"/>
            </a:endParaRPr>
          </a:p>
        </p:txBody>
      </p:sp>
      <p:pic>
        <p:nvPicPr>
          <p:cNvPr id="87070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483" y="1107281"/>
            <a:ext cx="1857375" cy="1554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7898119" y="2718726"/>
            <a:ext cx="1914341" cy="84253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25" dirty="0">
                <a:solidFill>
                  <a:srgbClr val="000000"/>
                </a:solidFill>
              </a:rPr>
              <a:t>8.2.3.3 Data </a:t>
            </a:r>
            <a:r>
              <a:rPr lang="en-US" sz="1625" dirty="0" err="1">
                <a:solidFill>
                  <a:srgbClr val="000000"/>
                </a:solidFill>
              </a:rPr>
              <a:t>hasil</a:t>
            </a:r>
            <a:r>
              <a:rPr lang="en-US" sz="1625" dirty="0">
                <a:solidFill>
                  <a:srgbClr val="000000"/>
                </a:solidFill>
              </a:rPr>
              <a:t> review </a:t>
            </a:r>
            <a:r>
              <a:rPr lang="en-US" sz="1625" dirty="0" err="1">
                <a:solidFill>
                  <a:srgbClr val="000000"/>
                </a:solidFill>
              </a:rPr>
              <a:t>harus</a:t>
            </a:r>
            <a:r>
              <a:rPr lang="en-US" sz="1625" dirty="0">
                <a:solidFill>
                  <a:srgbClr val="000000"/>
                </a:solidFill>
              </a:rPr>
              <a:t> </a:t>
            </a:r>
            <a:r>
              <a:rPr lang="en-US" sz="1625" dirty="0" err="1">
                <a:solidFill>
                  <a:srgbClr val="000000"/>
                </a:solidFill>
              </a:rPr>
              <a:t>terdokumentasi</a:t>
            </a:r>
            <a:endParaRPr lang="en-US" sz="1625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81381" y="0"/>
            <a:ext cx="3224619" cy="1107281"/>
          </a:xfrm>
          <a:custGeom>
            <a:avLst/>
            <a:gdLst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1107281 h 1107281"/>
              <a:gd name="connsiteX4" fmla="*/ 0 w 3224619"/>
              <a:gd name="connsiteY4" fmla="*/ 0 h 1107281"/>
              <a:gd name="connsiteX0" fmla="*/ 0 w 3224619"/>
              <a:gd name="connsiteY0" fmla="*/ 0 h 1107281"/>
              <a:gd name="connsiteX1" fmla="*/ 3224619 w 3224619"/>
              <a:gd name="connsiteY1" fmla="*/ 0 h 1107281"/>
              <a:gd name="connsiteX2" fmla="*/ 3224619 w 3224619"/>
              <a:gd name="connsiteY2" fmla="*/ 1107281 h 1107281"/>
              <a:gd name="connsiteX3" fmla="*/ 0 w 3224619"/>
              <a:gd name="connsiteY3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19" h="1107281">
                <a:moveTo>
                  <a:pt x="0" y="0"/>
                </a:moveTo>
                <a:lnTo>
                  <a:pt x="3224619" y="0"/>
                </a:lnTo>
                <a:lnTo>
                  <a:pt x="3224619" y="11072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6729292" y="-99392"/>
            <a:ext cx="3176708" cy="110728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8F880-4EBC-4C36-9597-34B7B7F9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E085-39A4-403B-BF03-1C649A7E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12" descr="http://us.cdn3.123rf.com/168nwm/anatolymas/anatolymas1205/anatolymas120500008/13451985-3d-small-people-spend-a-survey-3d-image-isolated-white-backgr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1" y="875113"/>
            <a:ext cx="1786864" cy="18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13" descr="D:\H_Miscelleneous\4. My Pictures\gbr\2. 3D People\Why-Link-Networks-Are-Always-Detectab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3388" y="797725"/>
            <a:ext cx="2166938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4" descr="C:\Users\Agus Wahyudi\Pictures\3D man\inde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31193" y="3106450"/>
            <a:ext cx="2282164" cy="148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 descr="C:\Users\Agus Wahyudi\Pictures\3D man\ca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461" y="4034370"/>
            <a:ext cx="2510896" cy="201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1" name="Picture 8" descr="C:\Users\Agus Wahyudi\Pictures\3D man\car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9298" y="4421329"/>
            <a:ext cx="2321719" cy="162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154747" y="2577706"/>
            <a:ext cx="184877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Design Input</a:t>
            </a:r>
          </a:p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( data survey )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6586768" y="2422929"/>
            <a:ext cx="1848776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Pemilihan &amp; Persetujuan design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7931054" y="4485281"/>
            <a:ext cx="18487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Membuat detail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849669" y="5736969"/>
            <a:ext cx="1848777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Verifikasi &amp; Validasi design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5744073" y="5969142"/>
            <a:ext cx="1847056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Membuat Prototype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095591" y="875116"/>
            <a:ext cx="2166938" cy="1843617"/>
            <a:chOff x="3167050" y="2068276"/>
            <a:chExt cx="2586050" cy="1970324"/>
          </a:xfrm>
        </p:grpSpPr>
        <p:pic>
          <p:nvPicPr>
            <p:cNvPr id="88100" name="Picture 10" descr="C:\Users\Agus Wahyudi\Pictures\3D man\17100175-3d-people--man-person-artist-painting-on-a-canvas-on-an-easel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67050" y="2068276"/>
              <a:ext cx="2586050" cy="1970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101" name="Picture 7" descr="C:\Users\Agus Wahyudi\Pictures\3D man\car blueprint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10058" y="2500306"/>
              <a:ext cx="1143008" cy="533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Box 27"/>
          <p:cNvSpPr txBox="1">
            <a:spLocks noChangeArrowheads="1"/>
          </p:cNvSpPr>
          <p:nvPr/>
        </p:nvSpPr>
        <p:spPr bwMode="auto">
          <a:xfrm>
            <a:off x="2786034" y="2732494"/>
            <a:ext cx="3018243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1950" dirty="0">
                <a:ea typeface="Adobe Ming Std L" pitchFamily="18" charset="-128"/>
                <a:cs typeface="Adobe Hebrew" pitchFamily="18" charset="-79"/>
              </a:rPr>
              <a:t>Membuat draft design (berdasarkan design input)</a:t>
            </a:r>
            <a:endParaRPr lang="en-US" sz="1950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88079" name="Rectangle 5"/>
          <p:cNvSpPr>
            <a:spLocks noChangeArrowheads="1"/>
          </p:cNvSpPr>
          <p:nvPr/>
        </p:nvSpPr>
        <p:spPr bwMode="auto">
          <a:xfrm>
            <a:off x="225264" y="11368"/>
            <a:ext cx="9830329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 dirty="0">
                <a:solidFill>
                  <a:srgbClr val="993300"/>
                </a:solidFill>
                <a:latin typeface="Trebuchet MS" pitchFamily="34" charset="0"/>
              </a:rPr>
              <a:t>8.3. Design &amp; Development</a:t>
            </a:r>
          </a:p>
        </p:txBody>
      </p:sp>
      <p:sp>
        <p:nvSpPr>
          <p:cNvPr id="35" name="Striped Right Arrow 34"/>
          <p:cNvSpPr/>
          <p:nvPr/>
        </p:nvSpPr>
        <p:spPr>
          <a:xfrm>
            <a:off x="2089500" y="1649009"/>
            <a:ext cx="851303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6" name="Striped Right Arrow 35"/>
          <p:cNvSpPr/>
          <p:nvPr/>
        </p:nvSpPr>
        <p:spPr>
          <a:xfrm>
            <a:off x="5417320" y="1649009"/>
            <a:ext cx="851303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7" name="Striped Right Arrow 36"/>
          <p:cNvSpPr/>
          <p:nvPr/>
        </p:nvSpPr>
        <p:spPr>
          <a:xfrm rot="3340892">
            <a:off x="8271296" y="2393145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8" name="Striped Right Arrow 37"/>
          <p:cNvSpPr/>
          <p:nvPr/>
        </p:nvSpPr>
        <p:spPr>
          <a:xfrm rot="8666136">
            <a:off x="7495891" y="4911454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39" name="Striped Right Arrow 38"/>
          <p:cNvSpPr/>
          <p:nvPr/>
        </p:nvSpPr>
        <p:spPr>
          <a:xfrm rot="10800000">
            <a:off x="4875576" y="4730279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88095" name="Picture 11" descr="C:\Users\Agus Wahyudi\Pictures\3D man\blueprint ca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748" y="3810794"/>
            <a:ext cx="1472142" cy="2017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32140" y="5828113"/>
            <a:ext cx="13156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dirty="0">
                <a:ea typeface="Adobe Ming Std L" pitchFamily="18" charset="-128"/>
                <a:cs typeface="Adobe Hebrew" pitchFamily="18" charset="-79"/>
              </a:rPr>
              <a:t>Penerbitan design</a:t>
            </a:r>
            <a:endParaRPr lang="en-US" dirty="0">
              <a:ea typeface="Adobe Ming Std L" pitchFamily="18" charset="-128"/>
              <a:cs typeface="Adobe Hebrew" pitchFamily="18" charset="-79"/>
            </a:endParaRPr>
          </a:p>
        </p:txBody>
      </p:sp>
      <p:sp>
        <p:nvSpPr>
          <p:cNvPr id="42" name="Striped Right Arrow 41"/>
          <p:cNvSpPr/>
          <p:nvPr/>
        </p:nvSpPr>
        <p:spPr>
          <a:xfrm rot="10800000">
            <a:off x="1779930" y="4512483"/>
            <a:ext cx="773912" cy="619129"/>
          </a:xfrm>
          <a:prstGeom prst="stripedRightArrow">
            <a:avLst/>
          </a:prstGeom>
          <a:solidFill>
            <a:srgbClr val="00CCF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1A314-76B9-4575-AF85-A95E91939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1B330-9DCF-4A7C-9F9F-9FA98AB4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58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2" descr="Check_contractor : 3d people - man, person with a clipboard. Businessman. Builder "/>
          <p:cNvPicPr>
            <a:picLocks noChangeAspect="1" noChangeArrowheads="1"/>
          </p:cNvPicPr>
          <p:nvPr/>
        </p:nvPicPr>
        <p:blipFill>
          <a:blip r:embed="rId2" cstate="print"/>
          <a:srcRect r="24107"/>
          <a:stretch>
            <a:fillRect/>
          </a:stretch>
        </p:blipFill>
        <p:spPr bwMode="auto">
          <a:xfrm>
            <a:off x="6732985" y="924604"/>
            <a:ext cx="2089546" cy="207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404" y="4357694"/>
            <a:ext cx="1083469" cy="144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14" descr="http://ec.l.thumbs.canstockphoto.com/canstock117865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2315" y="3789040"/>
            <a:ext cx="2258087" cy="193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Text Box 13"/>
          <p:cNvSpPr txBox="1">
            <a:spLocks noChangeArrowheads="1"/>
          </p:cNvSpPr>
          <p:nvPr/>
        </p:nvSpPr>
        <p:spPr bwMode="auto">
          <a:xfrm>
            <a:off x="6113866" y="2892434"/>
            <a:ext cx="3946921" cy="86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0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Informasi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pembelian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jelas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(8.4.3)</a:t>
            </a:r>
            <a:r>
              <a:rPr lang="id-ID" sz="1517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189171" indent="-189171">
              <a:lnSpc>
                <a:spcPct val="110000"/>
              </a:lnSpc>
            </a:pPr>
            <a:r>
              <a:rPr lang="id-ID" sz="1517" dirty="0">
                <a:solidFill>
                  <a:srgbClr val="000000"/>
                </a:solidFill>
                <a:latin typeface="Tahoma" pitchFamily="34" charset="0"/>
              </a:rPr>
              <a:t>Persyaratan meliputi : spesifikasi barang/jasa, jumlah &amp; waktu diperlukan</a:t>
            </a:r>
            <a:r>
              <a:rPr lang="en-US" sz="1517" dirty="0">
                <a:solidFill>
                  <a:srgbClr val="000000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89095" name="Text Box 15"/>
          <p:cNvSpPr txBox="1">
            <a:spLocks noChangeArrowheads="1"/>
          </p:cNvSpPr>
          <p:nvPr/>
        </p:nvSpPr>
        <p:spPr bwMode="auto">
          <a:xfrm>
            <a:off x="4604749" y="5681067"/>
            <a:ext cx="3018234" cy="89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5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Pemeriksaan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harus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menjamin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produk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endParaRPr lang="id-ID" sz="1517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189171" indent="-189171">
              <a:lnSpc>
                <a:spcPct val="115000"/>
              </a:lnSpc>
            </a:pP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dibeli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sesuai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spesifikasi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(8.4.2)</a:t>
            </a:r>
          </a:p>
        </p:txBody>
      </p:sp>
      <p:sp>
        <p:nvSpPr>
          <p:cNvPr id="89096" name="Text Box 11"/>
          <p:cNvSpPr txBox="1">
            <a:spLocks noChangeArrowheads="1"/>
          </p:cNvSpPr>
          <p:nvPr/>
        </p:nvSpPr>
        <p:spPr bwMode="auto">
          <a:xfrm>
            <a:off x="309565" y="2887269"/>
            <a:ext cx="4179094" cy="86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171" indent="-189171">
              <a:lnSpc>
                <a:spcPct val="110000"/>
              </a:lnSpc>
            </a:pPr>
            <a:r>
              <a:rPr lang="id-ID" sz="1517" i="1" dirty="0">
                <a:solidFill>
                  <a:srgbClr val="000000"/>
                </a:solidFill>
                <a:latin typeface="Tahoma" pitchFamily="34" charset="0"/>
              </a:rPr>
              <a:t>	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Memilih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supplier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atas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dasar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kemampuannya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memenuhi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persyaratan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perusahaan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1517" i="1" u="sng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517" i="1" u="sng" dirty="0" err="1">
                <a:solidFill>
                  <a:srgbClr val="000000"/>
                </a:solidFill>
              </a:rPr>
              <a:t>evaluasi</a:t>
            </a:r>
            <a:r>
              <a:rPr lang="en-US" sz="1517" i="1" u="sng" dirty="0">
                <a:solidFill>
                  <a:srgbClr val="000000"/>
                </a:solidFill>
              </a:rPr>
              <a:t> &amp; re-</a:t>
            </a:r>
            <a:r>
              <a:rPr lang="en-US" sz="1517" i="1" u="sng" dirty="0" err="1">
                <a:solidFill>
                  <a:srgbClr val="000000"/>
                </a:solidFill>
              </a:rPr>
              <a:t>evaluasi</a:t>
            </a:r>
            <a:r>
              <a:rPr lang="en-US" sz="1517" i="1" u="sng" dirty="0">
                <a:solidFill>
                  <a:srgbClr val="000000"/>
                </a:solidFill>
              </a:rPr>
              <a:t> </a:t>
            </a:r>
            <a:r>
              <a:rPr lang="en-US" sz="1517" i="1" u="sng" dirty="0">
                <a:solidFill>
                  <a:srgbClr val="000000"/>
                </a:solidFill>
                <a:latin typeface="Tahoma" pitchFamily="34" charset="0"/>
              </a:rPr>
              <a:t>(8.4.1)</a:t>
            </a:r>
          </a:p>
        </p:txBody>
      </p:sp>
      <p:sp>
        <p:nvSpPr>
          <p:cNvPr id="89097" name="Rectangle 8"/>
          <p:cNvSpPr>
            <a:spLocks noChangeArrowheads="1"/>
          </p:cNvSpPr>
          <p:nvPr/>
        </p:nvSpPr>
        <p:spPr bwMode="auto">
          <a:xfrm>
            <a:off x="292188" y="-15837"/>
            <a:ext cx="9890521" cy="877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dirty="0">
                <a:solidFill>
                  <a:srgbClr val="993300"/>
                </a:solidFill>
                <a:latin typeface="Trebuchet MS" pitchFamily="34" charset="0"/>
              </a:rPr>
              <a:t>8.4. </a:t>
            </a:r>
            <a:r>
              <a:rPr lang="en-US" sz="2400" b="1" i="1" dirty="0" err="1"/>
              <a:t>Pengendalian</a:t>
            </a:r>
            <a:r>
              <a:rPr lang="en-US" sz="2400" b="1" i="1" dirty="0"/>
              <a:t> Proses </a:t>
            </a:r>
            <a:r>
              <a:rPr lang="en-US" sz="2400" b="1" i="1" dirty="0" err="1"/>
              <a:t>Eksternal</a:t>
            </a:r>
            <a:r>
              <a:rPr lang="en-US" sz="2400" b="1" i="1" dirty="0"/>
              <a:t> </a:t>
            </a:r>
            <a:r>
              <a:rPr lang="en-US" sz="2400" b="1" i="1" dirty="0" err="1"/>
              <a:t>Terkait</a:t>
            </a:r>
            <a:r>
              <a:rPr lang="en-US" sz="2400" b="1" i="1" dirty="0"/>
              <a:t> </a:t>
            </a:r>
            <a:r>
              <a:rPr lang="en-US" sz="2400" b="1" i="1" dirty="0" err="1"/>
              <a:t>Produk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Jasa</a:t>
            </a:r>
            <a:r>
              <a:rPr lang="en-US" sz="2400" b="1" dirty="0">
                <a:solidFill>
                  <a:srgbClr val="993300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16" name="Bent Arrow 15"/>
          <p:cNvSpPr/>
          <p:nvPr/>
        </p:nvSpPr>
        <p:spPr>
          <a:xfrm rot="10800000">
            <a:off x="7893864" y="4048135"/>
            <a:ext cx="1315650" cy="17799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6905"/>
            </a:avLst>
          </a:prstGeom>
          <a:solidFill>
            <a:schemeClr val="tx2"/>
          </a:solidFill>
          <a:scene3d>
            <a:camera prst="perspectiveRelaxedModerately"/>
            <a:lightRig rig="threePt" dir="t"/>
          </a:scene3d>
          <a:sp3d extrusionH="76200" contourW="12700">
            <a:bevelT w="165100" prst="coolSlant"/>
            <a:bevelB w="114300" prst="artDeco"/>
            <a:extrusionClr>
              <a:schemeClr val="tx2"/>
            </a:extrusionClr>
            <a:contourClr>
              <a:schemeClr val="tx2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>
              <a:solidFill>
                <a:schemeClr val="tx1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3946921" y="1803792"/>
            <a:ext cx="1779997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89102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1300" y="1107284"/>
            <a:ext cx="2244328" cy="178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49" name="Picture 1" descr="H:\15508132-business-meeting-3d-kleine-menschliche-figuren-x3-wahrend-der-geschaftszeiten-bewerten-big-screen-bu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6786" y="4202917"/>
            <a:ext cx="1981879" cy="1362069"/>
          </a:xfrm>
          <a:prstGeom prst="rect">
            <a:avLst/>
          </a:prstGeom>
          <a:noFill/>
        </p:spPr>
      </p:pic>
      <p:sp>
        <p:nvSpPr>
          <p:cNvPr id="15" name="Striped Right Arrow 14"/>
          <p:cNvSpPr/>
          <p:nvPr/>
        </p:nvSpPr>
        <p:spPr>
          <a:xfrm rot="10800000">
            <a:off x="2863439" y="4512483"/>
            <a:ext cx="1393042" cy="619129"/>
          </a:xfrm>
          <a:prstGeom prst="striped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TextBox 16"/>
          <p:cNvSpPr txBox="1"/>
          <p:nvPr/>
        </p:nvSpPr>
        <p:spPr>
          <a:xfrm>
            <a:off x="851268" y="5770931"/>
            <a:ext cx="2244344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 err="1"/>
              <a:t>Evaluasi</a:t>
            </a:r>
            <a:r>
              <a:rPr lang="en-US" sz="1733" dirty="0"/>
              <a:t> Supplier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C11BC-3A35-40E7-B726-797BE3F7B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6F635-D835-41D8-A904-42F54A51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3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"/>
            <a:ext cx="9906000" cy="1973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641249" y="-82776"/>
            <a:ext cx="8820150" cy="1325563"/>
          </a:xfrm>
        </p:spPr>
        <p:txBody>
          <a:bodyPr/>
          <a:lstStyle/>
          <a:p>
            <a:pPr algn="ctr" eaLnBrk="1" hangingPunct="1"/>
            <a:r>
              <a:rPr lang="en-US" sz="4117" dirty="0"/>
              <a:t>8.5 </a:t>
            </a:r>
            <a:r>
              <a:rPr lang="en-US" sz="4117" dirty="0" err="1"/>
              <a:t>Penyediaan</a:t>
            </a:r>
            <a:r>
              <a:rPr lang="en-US" sz="4117" dirty="0"/>
              <a:t> </a:t>
            </a:r>
            <a:r>
              <a:rPr lang="en-US" sz="4117" dirty="0" err="1"/>
              <a:t>Produk</a:t>
            </a:r>
            <a:r>
              <a:rPr lang="en-US" sz="4117" dirty="0"/>
              <a:t> </a:t>
            </a:r>
            <a:r>
              <a:rPr lang="en-US" sz="4117" dirty="0" err="1"/>
              <a:t>dan</a:t>
            </a:r>
            <a:r>
              <a:rPr lang="en-US" sz="4117" dirty="0"/>
              <a:t> </a:t>
            </a:r>
            <a:r>
              <a:rPr lang="en-US" sz="4117" dirty="0" err="1"/>
              <a:t>Jasa</a:t>
            </a:r>
            <a:endParaRPr lang="en-US" sz="4117" dirty="0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61913" y="904965"/>
            <a:ext cx="9340850" cy="1641475"/>
          </a:xfrm>
        </p:spPr>
        <p:txBody>
          <a:bodyPr/>
          <a:lstStyle/>
          <a:p>
            <a:pPr marL="486687" indent="-486687">
              <a:lnSpc>
                <a:spcPct val="105000"/>
              </a:lnSpc>
              <a:buNone/>
              <a:tabLst>
                <a:tab pos="486687" algn="l"/>
                <a:tab pos="1461778" algn="l"/>
              </a:tabLst>
            </a:pPr>
            <a:r>
              <a:rPr lang="en-US" sz="2167" i="1" dirty="0"/>
              <a:t>8.5.1  </a:t>
            </a:r>
            <a:r>
              <a:rPr lang="en-US" sz="2167" i="1" dirty="0" err="1"/>
              <a:t>Pengendalian</a:t>
            </a:r>
            <a:r>
              <a:rPr lang="en-US" sz="2167" i="1" dirty="0"/>
              <a:t> </a:t>
            </a:r>
            <a:r>
              <a:rPr lang="en-US" sz="2167" i="1" dirty="0" err="1"/>
              <a:t>Produksi</a:t>
            </a:r>
            <a:r>
              <a:rPr lang="en-US" sz="2167" i="1" dirty="0"/>
              <a:t> </a:t>
            </a:r>
            <a:r>
              <a:rPr lang="en-US" sz="2167" i="1" dirty="0" err="1"/>
              <a:t>dan</a:t>
            </a:r>
            <a:r>
              <a:rPr lang="en-US" sz="2167" i="1" dirty="0"/>
              <a:t> </a:t>
            </a:r>
            <a:r>
              <a:rPr lang="en-US" sz="2167" i="1" dirty="0" err="1"/>
              <a:t>Penyediaan</a:t>
            </a:r>
            <a:r>
              <a:rPr lang="en-US" sz="2167" i="1" dirty="0"/>
              <a:t> </a:t>
            </a:r>
            <a:r>
              <a:rPr lang="en-US" sz="2167" i="1" dirty="0" err="1"/>
              <a:t>Jasa</a:t>
            </a:r>
            <a:r>
              <a:rPr lang="en-US" sz="2167" i="1" dirty="0"/>
              <a:t>.</a:t>
            </a:r>
          </a:p>
          <a:p>
            <a:pPr marL="486687" indent="-486687">
              <a:lnSpc>
                <a:spcPct val="105000"/>
              </a:lnSpc>
              <a:tabLst>
                <a:tab pos="486687" algn="l"/>
                <a:tab pos="1461778" algn="l"/>
              </a:tabLst>
            </a:pPr>
            <a:r>
              <a:rPr lang="en-US" sz="2167" i="1" dirty="0" err="1"/>
              <a:t>Inti</a:t>
            </a:r>
            <a:r>
              <a:rPr lang="en-US" sz="2167" i="1" dirty="0"/>
              <a:t> </a:t>
            </a:r>
            <a:r>
              <a:rPr lang="en-US" sz="2167" i="1" dirty="0" err="1"/>
              <a:t>dari</a:t>
            </a:r>
            <a:r>
              <a:rPr lang="en-US" sz="2167" i="1" dirty="0"/>
              <a:t> </a:t>
            </a:r>
            <a:r>
              <a:rPr lang="en-US" sz="2167" i="1" dirty="0" err="1"/>
              <a:t>aktivitas</a:t>
            </a:r>
            <a:r>
              <a:rPr lang="en-US" sz="2167" i="1" dirty="0"/>
              <a:t> </a:t>
            </a:r>
            <a:r>
              <a:rPr lang="en-US" sz="2167" i="1" dirty="0" err="1"/>
              <a:t>bagaimana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/</a:t>
            </a:r>
            <a:r>
              <a:rPr lang="en-US" sz="2167" i="1" dirty="0" err="1"/>
              <a:t>jasa</a:t>
            </a:r>
            <a:r>
              <a:rPr lang="en-US" sz="2167" i="1" dirty="0"/>
              <a:t> </a:t>
            </a:r>
            <a:r>
              <a:rPr lang="en-US" sz="2167" i="1" dirty="0" err="1"/>
              <a:t>disediakan</a:t>
            </a:r>
            <a:r>
              <a:rPr lang="en-US" sz="2167" i="1" dirty="0"/>
              <a:t> </a:t>
            </a:r>
            <a:r>
              <a:rPr lang="en-US" sz="2167" i="1" dirty="0" err="1"/>
              <a:t>dalam</a:t>
            </a:r>
            <a:r>
              <a:rPr lang="en-US" sz="2167" i="1" dirty="0"/>
              <a:t> </a:t>
            </a:r>
            <a:r>
              <a:rPr lang="en-US" sz="2167" i="1" dirty="0" err="1"/>
              <a:t>kondisi</a:t>
            </a:r>
            <a:r>
              <a:rPr lang="en-US" sz="2167" i="1" dirty="0"/>
              <a:t> </a:t>
            </a:r>
            <a:r>
              <a:rPr lang="en-US" sz="2167" i="1" dirty="0" err="1"/>
              <a:t>terkendali</a:t>
            </a:r>
            <a:endParaRPr lang="en-US" sz="2167" i="1" dirty="0"/>
          </a:p>
        </p:txBody>
      </p:sp>
      <p:sp>
        <p:nvSpPr>
          <p:cNvPr id="90117" name="TextBox 26"/>
          <p:cNvSpPr txBox="1">
            <a:spLocks noChangeArrowheads="1"/>
          </p:cNvSpPr>
          <p:nvPr/>
        </p:nvSpPr>
        <p:spPr bwMode="auto">
          <a:xfrm>
            <a:off x="5136391" y="6008685"/>
            <a:ext cx="3444743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Metode</a:t>
            </a:r>
            <a:r>
              <a:rPr lang="en-US" sz="1517" dirty="0">
                <a:latin typeface="Berlin Sans FB" pitchFamily="34" charset="0"/>
              </a:rPr>
              <a:t> Standard </a:t>
            </a:r>
            <a:r>
              <a:rPr lang="en-US" sz="1517" dirty="0" err="1">
                <a:latin typeface="Berlin Sans FB" pitchFamily="34" charset="0"/>
              </a:rPr>
              <a:t>Acuan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Jelas</a:t>
            </a:r>
            <a:r>
              <a:rPr lang="en-US" sz="1517" dirty="0">
                <a:latin typeface="Berlin Sans FB" pitchFamily="34" charset="0"/>
              </a:rPr>
              <a:t> 7.5</a:t>
            </a:r>
          </a:p>
          <a:p>
            <a:pPr algn="ctr"/>
            <a:r>
              <a:rPr lang="en-US" sz="1517" dirty="0" err="1">
                <a:latin typeface="Berlin Sans FB" pitchFamily="34" charset="0"/>
              </a:rPr>
              <a:t>Tugas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dan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Tanggung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Jawab</a:t>
            </a:r>
            <a:r>
              <a:rPr lang="en-US" sz="1517" dirty="0">
                <a:latin typeface="Berlin Sans FB" pitchFamily="34" charset="0"/>
              </a:rPr>
              <a:t> 5.3</a:t>
            </a:r>
          </a:p>
        </p:txBody>
      </p:sp>
      <p:sp>
        <p:nvSpPr>
          <p:cNvPr id="90118" name="TextBox 30"/>
          <p:cNvSpPr txBox="1">
            <a:spLocks noChangeArrowheads="1"/>
          </p:cNvSpPr>
          <p:nvPr/>
        </p:nvSpPr>
        <p:spPr bwMode="auto">
          <a:xfrm>
            <a:off x="1252467" y="2918944"/>
            <a:ext cx="296148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Manusia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Kompeten</a:t>
            </a:r>
            <a:r>
              <a:rPr lang="en-US" sz="1517" dirty="0">
                <a:latin typeface="Berlin Sans FB" pitchFamily="34" charset="0"/>
              </a:rPr>
              <a:t> 7.1.2</a:t>
            </a:r>
          </a:p>
        </p:txBody>
      </p:sp>
      <p:sp>
        <p:nvSpPr>
          <p:cNvPr id="90119" name="TextBox 35"/>
          <p:cNvSpPr txBox="1">
            <a:spLocks noChangeArrowheads="1"/>
          </p:cNvSpPr>
          <p:nvPr/>
        </p:nvSpPr>
        <p:spPr bwMode="auto">
          <a:xfrm>
            <a:off x="4826820" y="2732482"/>
            <a:ext cx="2476500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Infrastruktur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Gedung</a:t>
            </a:r>
            <a:r>
              <a:rPr lang="en-US" sz="1517" dirty="0">
                <a:latin typeface="Berlin Sans FB" pitchFamily="34" charset="0"/>
              </a:rPr>
              <a:t>, </a:t>
            </a:r>
            <a:r>
              <a:rPr lang="en-US" sz="1517" dirty="0" err="1">
                <a:latin typeface="Berlin Sans FB" pitchFamily="34" charset="0"/>
              </a:rPr>
              <a:t>Mesin</a:t>
            </a:r>
            <a:r>
              <a:rPr lang="en-US" sz="1517" dirty="0">
                <a:latin typeface="Berlin Sans FB" pitchFamily="34" charset="0"/>
              </a:rPr>
              <a:t>, IT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7.1.3</a:t>
            </a:r>
          </a:p>
        </p:txBody>
      </p:sp>
      <p:sp>
        <p:nvSpPr>
          <p:cNvPr id="90120" name="TextBox 43"/>
          <p:cNvSpPr txBox="1">
            <a:spLocks noChangeArrowheads="1"/>
          </p:cNvSpPr>
          <p:nvPr/>
        </p:nvSpPr>
        <p:spPr bwMode="auto">
          <a:xfrm>
            <a:off x="2821572" y="6008692"/>
            <a:ext cx="2160058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>
                <a:latin typeface="Berlin Sans FB" pitchFamily="34" charset="0"/>
              </a:rPr>
              <a:t>Material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8.4</a:t>
            </a:r>
          </a:p>
        </p:txBody>
      </p:sp>
      <p:sp>
        <p:nvSpPr>
          <p:cNvPr id="90121" name="TextBox 45"/>
          <p:cNvSpPr txBox="1">
            <a:spLocks noChangeArrowheads="1"/>
          </p:cNvSpPr>
          <p:nvPr/>
        </p:nvSpPr>
        <p:spPr bwMode="auto">
          <a:xfrm>
            <a:off x="622854" y="6006662"/>
            <a:ext cx="205423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Lingkungan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Kerja</a:t>
            </a:r>
            <a:r>
              <a:rPr lang="en-US" sz="1517" dirty="0">
                <a:latin typeface="Berlin Sans FB" pitchFamily="34" charset="0"/>
              </a:rPr>
              <a:t> 7.1.4</a:t>
            </a:r>
          </a:p>
        </p:txBody>
      </p:sp>
      <p:sp>
        <p:nvSpPr>
          <p:cNvPr id="90122" name="TextBox 25"/>
          <p:cNvSpPr txBox="1">
            <a:spLocks noChangeArrowheads="1"/>
          </p:cNvSpPr>
          <p:nvPr/>
        </p:nvSpPr>
        <p:spPr bwMode="auto">
          <a:xfrm>
            <a:off x="7458110" y="4770435"/>
            <a:ext cx="1779985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17">
                <a:latin typeface="Gill Sans MT" pitchFamily="34" charset="0"/>
              </a:rPr>
              <a:t>Tooling yang baik (Dies, mold, dll)</a:t>
            </a:r>
            <a:endParaRPr lang="en-US" sz="1517">
              <a:latin typeface="Gill Sans MT" pitchFamily="34" charset="0"/>
            </a:endParaRPr>
          </a:p>
        </p:txBody>
      </p:sp>
      <p:sp>
        <p:nvSpPr>
          <p:cNvPr id="90123" name="Freeform 134"/>
          <p:cNvSpPr>
            <a:spLocks/>
          </p:cNvSpPr>
          <p:nvPr/>
        </p:nvSpPr>
        <p:spPr bwMode="auto">
          <a:xfrm>
            <a:off x="1885982" y="4450558"/>
            <a:ext cx="228733" cy="419629"/>
          </a:xfrm>
          <a:custGeom>
            <a:avLst/>
            <a:gdLst>
              <a:gd name="T0" fmla="*/ 2147483647 w 180"/>
              <a:gd name="T1" fmla="*/ 2147483647 h 444"/>
              <a:gd name="T2" fmla="*/ 2147483647 w 180"/>
              <a:gd name="T3" fmla="*/ 2147483647 h 444"/>
              <a:gd name="T4" fmla="*/ 2147483647 w 180"/>
              <a:gd name="T5" fmla="*/ 2147483647 h 444"/>
              <a:gd name="T6" fmla="*/ 2147483647 w 180"/>
              <a:gd name="T7" fmla="*/ 2147483647 h 444"/>
              <a:gd name="T8" fmla="*/ 2147483647 w 180"/>
              <a:gd name="T9" fmla="*/ 2147483647 h 444"/>
              <a:gd name="T10" fmla="*/ 2147483647 w 180"/>
              <a:gd name="T11" fmla="*/ 2147483647 h 444"/>
              <a:gd name="T12" fmla="*/ 2147483647 w 180"/>
              <a:gd name="T13" fmla="*/ 2147483647 h 444"/>
              <a:gd name="T14" fmla="*/ 2147483647 w 180"/>
              <a:gd name="T15" fmla="*/ 2147483647 h 444"/>
              <a:gd name="T16" fmla="*/ 0 w 180"/>
              <a:gd name="T17" fmla="*/ 0 h 444"/>
              <a:gd name="T18" fmla="*/ 2147483647 w 180"/>
              <a:gd name="T19" fmla="*/ 2147483647 h 444"/>
              <a:gd name="T20" fmla="*/ 2147483647 w 180"/>
              <a:gd name="T21" fmla="*/ 2147483647 h 444"/>
              <a:gd name="T22" fmla="*/ 2147483647 w 180"/>
              <a:gd name="T23" fmla="*/ 2147483647 h 444"/>
              <a:gd name="T24" fmla="*/ 2147483647 w 180"/>
              <a:gd name="T25" fmla="*/ 2147483647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0"/>
              <a:gd name="T40" fmla="*/ 0 h 444"/>
              <a:gd name="T41" fmla="*/ 180 w 180"/>
              <a:gd name="T42" fmla="*/ 444 h 4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0" h="444">
                <a:moveTo>
                  <a:pt x="180" y="263"/>
                </a:moveTo>
                <a:lnTo>
                  <a:pt x="113" y="345"/>
                </a:lnTo>
                <a:lnTo>
                  <a:pt x="75" y="386"/>
                </a:lnTo>
                <a:lnTo>
                  <a:pt x="18" y="444"/>
                </a:lnTo>
                <a:lnTo>
                  <a:pt x="24" y="372"/>
                </a:lnTo>
                <a:lnTo>
                  <a:pt x="36" y="304"/>
                </a:lnTo>
                <a:lnTo>
                  <a:pt x="45" y="245"/>
                </a:lnTo>
                <a:lnTo>
                  <a:pt x="36" y="175"/>
                </a:lnTo>
                <a:lnTo>
                  <a:pt x="0" y="0"/>
                </a:lnTo>
                <a:lnTo>
                  <a:pt x="67" y="92"/>
                </a:lnTo>
                <a:lnTo>
                  <a:pt x="113" y="140"/>
                </a:lnTo>
                <a:lnTo>
                  <a:pt x="180" y="158"/>
                </a:lnTo>
                <a:lnTo>
                  <a:pt x="180" y="263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1189461" y="3425559"/>
            <a:ext cx="8280796" cy="2445544"/>
            <a:chOff x="1809729" y="3544580"/>
            <a:chExt cx="6643734" cy="2257249"/>
          </a:xfrm>
        </p:grpSpPr>
        <p:pic>
          <p:nvPicPr>
            <p:cNvPr id="90164" name="Picture 54" descr="fish bone.jpg"/>
            <p:cNvPicPr>
              <a:picLocks noChangeAspect="1"/>
            </p:cNvPicPr>
            <p:nvPr/>
          </p:nvPicPr>
          <p:blipFill>
            <a:blip r:embed="rId3" cstate="print"/>
            <a:srcRect l="1926" t="24500" r="62521" b="39833"/>
            <a:stretch>
              <a:fillRect/>
            </a:stretch>
          </p:blipFill>
          <p:spPr bwMode="auto">
            <a:xfrm>
              <a:off x="1809729" y="3624099"/>
              <a:ext cx="629715" cy="155795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0165" name="AutoShape 132"/>
            <p:cNvSpPr>
              <a:spLocks noChangeArrowheads="1"/>
            </p:cNvSpPr>
            <p:nvPr/>
          </p:nvSpPr>
          <p:spPr bwMode="auto">
            <a:xfrm>
              <a:off x="2542831" y="4627321"/>
              <a:ext cx="3947470" cy="83602"/>
            </a:xfrm>
            <a:prstGeom prst="flowChartProcess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3467">
                <a:ea typeface="ＭＳ Ｐゴシック" charset="-128"/>
              </a:endParaRPr>
            </a:p>
          </p:txBody>
        </p:sp>
        <p:sp>
          <p:nvSpPr>
            <p:cNvPr id="90166" name="Freeform 133"/>
            <p:cNvSpPr>
              <a:spLocks/>
            </p:cNvSpPr>
            <p:nvPr/>
          </p:nvSpPr>
          <p:spPr bwMode="auto">
            <a:xfrm>
              <a:off x="6321123" y="4292914"/>
              <a:ext cx="620317" cy="794217"/>
            </a:xfrm>
            <a:custGeom>
              <a:avLst/>
              <a:gdLst>
                <a:gd name="T0" fmla="*/ 0 w 528"/>
                <a:gd name="T1" fmla="*/ 2147483647 h 1152"/>
                <a:gd name="T2" fmla="*/ 0 w 528"/>
                <a:gd name="T3" fmla="*/ 2147483647 h 1152"/>
                <a:gd name="T4" fmla="*/ 2147483647 w 528"/>
                <a:gd name="T5" fmla="*/ 2147483647 h 1152"/>
                <a:gd name="T6" fmla="*/ 2147483647 w 528"/>
                <a:gd name="T7" fmla="*/ 2147483647 h 1152"/>
                <a:gd name="T8" fmla="*/ 2147483647 w 528"/>
                <a:gd name="T9" fmla="*/ 2147483647 h 1152"/>
                <a:gd name="T10" fmla="*/ 2147483647 w 528"/>
                <a:gd name="T11" fmla="*/ 2147483647 h 1152"/>
                <a:gd name="T12" fmla="*/ 2147483647 w 528"/>
                <a:gd name="T13" fmla="*/ 2147483647 h 1152"/>
                <a:gd name="T14" fmla="*/ 2147483647 w 528"/>
                <a:gd name="T15" fmla="*/ 2147483647 h 1152"/>
                <a:gd name="T16" fmla="*/ 2147483647 w 528"/>
                <a:gd name="T17" fmla="*/ 0 h 1152"/>
                <a:gd name="T18" fmla="*/ 2147483647 w 528"/>
                <a:gd name="T19" fmla="*/ 2147483647 h 1152"/>
                <a:gd name="T20" fmla="*/ 2147483647 w 528"/>
                <a:gd name="T21" fmla="*/ 2147483647 h 1152"/>
                <a:gd name="T22" fmla="*/ 2147483647 w 528"/>
                <a:gd name="T23" fmla="*/ 2147483647 h 1152"/>
                <a:gd name="T24" fmla="*/ 2147483647 w 528"/>
                <a:gd name="T25" fmla="*/ 2147483647 h 1152"/>
                <a:gd name="T26" fmla="*/ 2147483647 w 528"/>
                <a:gd name="T27" fmla="*/ 2147483647 h 1152"/>
                <a:gd name="T28" fmla="*/ 0 w 528"/>
                <a:gd name="T29" fmla="*/ 2147483647 h 1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8"/>
                <a:gd name="T46" fmla="*/ 0 h 1152"/>
                <a:gd name="T47" fmla="*/ 528 w 528"/>
                <a:gd name="T48" fmla="*/ 1152 h 11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8" h="1152">
                  <a:moveTo>
                    <a:pt x="0" y="480"/>
                  </a:moveTo>
                  <a:lnTo>
                    <a:pt x="0" y="624"/>
                  </a:lnTo>
                  <a:lnTo>
                    <a:pt x="105" y="639"/>
                  </a:lnTo>
                  <a:lnTo>
                    <a:pt x="222" y="693"/>
                  </a:lnTo>
                  <a:lnTo>
                    <a:pt x="321" y="765"/>
                  </a:lnTo>
                  <a:lnTo>
                    <a:pt x="402" y="864"/>
                  </a:lnTo>
                  <a:lnTo>
                    <a:pt x="465" y="981"/>
                  </a:lnTo>
                  <a:lnTo>
                    <a:pt x="528" y="1152"/>
                  </a:lnTo>
                  <a:lnTo>
                    <a:pt x="528" y="0"/>
                  </a:lnTo>
                  <a:lnTo>
                    <a:pt x="480" y="144"/>
                  </a:lnTo>
                  <a:lnTo>
                    <a:pt x="429" y="243"/>
                  </a:lnTo>
                  <a:lnTo>
                    <a:pt x="330" y="351"/>
                  </a:lnTo>
                  <a:lnTo>
                    <a:pt x="231" y="414"/>
                  </a:lnTo>
                  <a:lnTo>
                    <a:pt x="105" y="45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950"/>
            </a:p>
          </p:txBody>
        </p:sp>
        <p:grpSp>
          <p:nvGrpSpPr>
            <p:cNvPr id="3" name="Group 152"/>
            <p:cNvGrpSpPr>
              <a:grpSpLocks/>
            </p:cNvGrpSpPr>
            <p:nvPr/>
          </p:nvGrpSpPr>
          <p:grpSpPr bwMode="auto">
            <a:xfrm>
              <a:off x="6941441" y="3544580"/>
              <a:ext cx="1512022" cy="2257249"/>
              <a:chOff x="4425" y="960"/>
              <a:chExt cx="1287" cy="2592"/>
            </a:xfrm>
          </p:grpSpPr>
          <p:pic>
            <p:nvPicPr>
              <p:cNvPr id="90175" name="Picture 55" descr="fish bone.jpg"/>
              <p:cNvPicPr>
                <a:picLocks noChangeAspect="1"/>
              </p:cNvPicPr>
              <p:nvPr/>
            </p:nvPicPr>
            <p:blipFill>
              <a:blip r:embed="rId3" cstate="print"/>
              <a:srcRect l="42908" t="13628" r="4526" b="23628"/>
              <a:stretch>
                <a:fillRect/>
              </a:stretch>
            </p:blipFill>
            <p:spPr bwMode="auto">
              <a:xfrm>
                <a:off x="4425" y="960"/>
                <a:ext cx="1287" cy="2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176" name="Oval 154"/>
              <p:cNvSpPr>
                <a:spLocks noChangeArrowheads="1"/>
              </p:cNvSpPr>
              <p:nvPr/>
            </p:nvSpPr>
            <p:spPr bwMode="auto">
              <a:xfrm rot="-551469">
                <a:off x="5040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  <p:sp>
            <p:nvSpPr>
              <p:cNvPr id="90177" name="Oval 155"/>
              <p:cNvSpPr>
                <a:spLocks noChangeArrowheads="1"/>
              </p:cNvSpPr>
              <p:nvPr/>
            </p:nvSpPr>
            <p:spPr bwMode="auto">
              <a:xfrm rot="-551469">
                <a:off x="5232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7881958" y="4246588"/>
              <a:ext cx="97530" cy="267630"/>
              <a:chOff x="7439869" y="2223694"/>
              <a:chExt cx="199467" cy="537834"/>
            </a:xfrm>
          </p:grpSpPr>
          <p:sp>
            <p:nvSpPr>
              <p:cNvPr id="90173" name="Oval 52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4" name="Freeform 53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  <p:sp>
          <p:nvSpPr>
            <p:cNvPr id="90169" name="Oval 51"/>
            <p:cNvSpPr>
              <a:spLocks noChangeArrowheads="1"/>
            </p:cNvSpPr>
            <p:nvPr/>
          </p:nvSpPr>
          <p:spPr bwMode="auto">
            <a:xfrm rot="-224795">
              <a:off x="7577648" y="4103003"/>
              <a:ext cx="330517" cy="485774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altLang="ja-JP" sz="1950"/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7596206" y="4286256"/>
              <a:ext cx="142876" cy="285752"/>
              <a:chOff x="7439869" y="2223694"/>
              <a:chExt cx="199467" cy="537834"/>
            </a:xfrm>
          </p:grpSpPr>
          <p:sp>
            <p:nvSpPr>
              <p:cNvPr id="90171" name="Oval 78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2" name="Freeform 79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</p:grpSp>
      <p:cxnSp>
        <p:nvCxnSpPr>
          <p:cNvPr id="90125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5164765" y="3503806"/>
            <a:ext cx="1100667" cy="100263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26" name="Line 187"/>
          <p:cNvSpPr>
            <a:spLocks noChangeShapeType="1"/>
          </p:cNvSpPr>
          <p:nvPr/>
        </p:nvSpPr>
        <p:spPr bwMode="auto">
          <a:xfrm>
            <a:off x="4672047" y="407391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7" name="Line 202"/>
          <p:cNvSpPr>
            <a:spLocks noChangeShapeType="1"/>
          </p:cNvSpPr>
          <p:nvPr/>
        </p:nvSpPr>
        <p:spPr bwMode="auto">
          <a:xfrm>
            <a:off x="4904214" y="3686970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8" name="Text Box 201"/>
          <p:cNvSpPr txBox="1">
            <a:spLocks noChangeArrowheads="1"/>
          </p:cNvSpPr>
          <p:nvPr/>
        </p:nvSpPr>
        <p:spPr bwMode="auto">
          <a:xfrm>
            <a:off x="4745729" y="4151315"/>
            <a:ext cx="8498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29" name="Text Box 201"/>
          <p:cNvSpPr txBox="1">
            <a:spLocks noChangeArrowheads="1"/>
          </p:cNvSpPr>
          <p:nvPr/>
        </p:nvSpPr>
        <p:spPr bwMode="auto">
          <a:xfrm>
            <a:off x="6103765" y="3374197"/>
            <a:ext cx="615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>
                <a:ea typeface="ＭＳ Ｐゴシック" charset="-128"/>
              </a:rPr>
              <a:t>Cycle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0" name="Line 189"/>
          <p:cNvSpPr>
            <a:spLocks noChangeShapeType="1"/>
          </p:cNvSpPr>
          <p:nvPr/>
        </p:nvSpPr>
        <p:spPr bwMode="auto">
          <a:xfrm flipH="1">
            <a:off x="5600726" y="376435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1" name="Text Box 201"/>
          <p:cNvSpPr txBox="1">
            <a:spLocks noChangeArrowheads="1"/>
          </p:cNvSpPr>
          <p:nvPr/>
        </p:nvSpPr>
        <p:spPr bwMode="auto">
          <a:xfrm>
            <a:off x="4517263" y="3686966"/>
            <a:ext cx="536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Ciycle</a:t>
            </a:r>
            <a:r>
              <a:rPr kumimoji="1" lang="en-US" altLang="ja-JP" sz="1000" dirty="0">
                <a:ea typeface="ＭＳ Ｐゴシック" charset="-128"/>
              </a:rPr>
              <a:t>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2" name="Line 202"/>
          <p:cNvSpPr>
            <a:spLocks noChangeShapeType="1"/>
          </p:cNvSpPr>
          <p:nvPr/>
        </p:nvSpPr>
        <p:spPr bwMode="auto">
          <a:xfrm flipH="1">
            <a:off x="5910298" y="337740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3" name="Text Box 201"/>
          <p:cNvSpPr txBox="1">
            <a:spLocks noChangeArrowheads="1"/>
          </p:cNvSpPr>
          <p:nvPr/>
        </p:nvSpPr>
        <p:spPr bwMode="auto">
          <a:xfrm>
            <a:off x="5987680" y="3841752"/>
            <a:ext cx="7687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34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2765656" y="3503814"/>
            <a:ext cx="1100667" cy="100263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35" name="Line 187"/>
          <p:cNvSpPr>
            <a:spLocks noChangeShapeType="1"/>
          </p:cNvSpPr>
          <p:nvPr/>
        </p:nvSpPr>
        <p:spPr bwMode="auto">
          <a:xfrm>
            <a:off x="2272930" y="4073917"/>
            <a:ext cx="1002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6" name="Line 202"/>
          <p:cNvSpPr>
            <a:spLocks noChangeShapeType="1"/>
          </p:cNvSpPr>
          <p:nvPr/>
        </p:nvSpPr>
        <p:spPr bwMode="auto">
          <a:xfrm>
            <a:off x="2505101" y="3686970"/>
            <a:ext cx="256250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7" name="Text Box 201"/>
          <p:cNvSpPr txBox="1">
            <a:spLocks noChangeArrowheads="1"/>
          </p:cNvSpPr>
          <p:nvPr/>
        </p:nvSpPr>
        <p:spPr bwMode="auto">
          <a:xfrm>
            <a:off x="2272932" y="4151315"/>
            <a:ext cx="9235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kemampuan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38" name="Text Box 201"/>
          <p:cNvSpPr txBox="1">
            <a:spLocks noChangeArrowheads="1"/>
          </p:cNvSpPr>
          <p:nvPr/>
        </p:nvSpPr>
        <p:spPr bwMode="auto">
          <a:xfrm>
            <a:off x="3656856" y="3300018"/>
            <a:ext cx="10542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Tanggung jawab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9" name="Line 189"/>
          <p:cNvSpPr>
            <a:spLocks noChangeShapeType="1"/>
          </p:cNvSpPr>
          <p:nvPr/>
        </p:nvSpPr>
        <p:spPr bwMode="auto">
          <a:xfrm flipH="1">
            <a:off x="3201617" y="376435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0" name="Text Box 201"/>
          <p:cNvSpPr txBox="1">
            <a:spLocks noChangeArrowheads="1"/>
          </p:cNvSpPr>
          <p:nvPr/>
        </p:nvSpPr>
        <p:spPr bwMode="auto">
          <a:xfrm>
            <a:off x="1630640" y="3493422"/>
            <a:ext cx="10301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Pengetahuan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1" name="Line 202"/>
          <p:cNvSpPr>
            <a:spLocks noChangeShapeType="1"/>
          </p:cNvSpPr>
          <p:nvPr/>
        </p:nvSpPr>
        <p:spPr bwMode="auto">
          <a:xfrm flipH="1">
            <a:off x="3511189" y="337740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2" name="Text Box 201"/>
          <p:cNvSpPr txBox="1">
            <a:spLocks noChangeArrowheads="1"/>
          </p:cNvSpPr>
          <p:nvPr/>
        </p:nvSpPr>
        <p:spPr bwMode="auto">
          <a:xfrm>
            <a:off x="3440832" y="3841752"/>
            <a:ext cx="94724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50" dirty="0">
                <a:ea typeface="ＭＳ Ｐゴシック" charset="-128"/>
              </a:rPr>
              <a:t>Kesadaran</a:t>
            </a:r>
            <a:endParaRPr kumimoji="1" lang="ja-JP" altLang="en-US" sz="1050" dirty="0">
              <a:ea typeface="ＭＳ Ｐゴシック" charset="-128"/>
            </a:endParaRPr>
          </a:p>
        </p:txBody>
      </p:sp>
      <p:cxnSp>
        <p:nvCxnSpPr>
          <p:cNvPr id="90143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5639430" y="480913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44" name="Line 187"/>
          <p:cNvSpPr>
            <a:spLocks noChangeShapeType="1"/>
          </p:cNvSpPr>
          <p:nvPr/>
        </p:nvSpPr>
        <p:spPr bwMode="auto">
          <a:xfrm>
            <a:off x="5139831" y="515738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5" name="Line 202"/>
          <p:cNvSpPr>
            <a:spLocks noChangeShapeType="1"/>
          </p:cNvSpPr>
          <p:nvPr/>
        </p:nvSpPr>
        <p:spPr bwMode="auto">
          <a:xfrm>
            <a:off x="5371997" y="4770439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6" name="Text Box 201"/>
          <p:cNvSpPr txBox="1">
            <a:spLocks noChangeArrowheads="1"/>
          </p:cNvSpPr>
          <p:nvPr/>
        </p:nvSpPr>
        <p:spPr bwMode="auto">
          <a:xfrm>
            <a:off x="5294612" y="5234783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7" name="Text Box 201"/>
          <p:cNvSpPr txBox="1">
            <a:spLocks noChangeArrowheads="1"/>
          </p:cNvSpPr>
          <p:nvPr/>
        </p:nvSpPr>
        <p:spPr bwMode="auto">
          <a:xfrm>
            <a:off x="6606805" y="5178030"/>
            <a:ext cx="851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Job set up verification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8" name="Line 189"/>
          <p:cNvSpPr>
            <a:spLocks noChangeShapeType="1"/>
          </p:cNvSpPr>
          <p:nvPr/>
        </p:nvSpPr>
        <p:spPr bwMode="auto">
          <a:xfrm flipH="1">
            <a:off x="6142461" y="5642367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9" name="Text Box 201"/>
          <p:cNvSpPr txBox="1">
            <a:spLocks noChangeArrowheads="1"/>
          </p:cNvSpPr>
          <p:nvPr/>
        </p:nvSpPr>
        <p:spPr bwMode="auto">
          <a:xfrm>
            <a:off x="4876709" y="4770435"/>
            <a:ext cx="644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Terburu-buru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0" name="Line 202"/>
          <p:cNvSpPr>
            <a:spLocks noChangeShapeType="1"/>
          </p:cNvSpPr>
          <p:nvPr/>
        </p:nvSpPr>
        <p:spPr bwMode="auto">
          <a:xfrm flipH="1">
            <a:off x="6452032" y="5255420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51" name="Text Box 201"/>
          <p:cNvSpPr txBox="1">
            <a:spLocks noChangeArrowheads="1"/>
          </p:cNvSpPr>
          <p:nvPr/>
        </p:nvSpPr>
        <p:spPr bwMode="auto">
          <a:xfrm>
            <a:off x="6529423" y="5621736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setting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2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3782055" y="480913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3" name="Line 187"/>
          <p:cNvSpPr>
            <a:spLocks noChangeShapeType="1"/>
          </p:cNvSpPr>
          <p:nvPr/>
        </p:nvSpPr>
        <p:spPr bwMode="auto">
          <a:xfrm>
            <a:off x="3282456" y="515738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4" name="Text Box 201"/>
          <p:cNvSpPr txBox="1">
            <a:spLocks noChangeArrowheads="1"/>
          </p:cNvSpPr>
          <p:nvPr/>
        </p:nvSpPr>
        <p:spPr bwMode="auto">
          <a:xfrm>
            <a:off x="3158632" y="5415164"/>
            <a:ext cx="7687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Bahan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5" name="Text Box 201"/>
          <p:cNvSpPr txBox="1">
            <a:spLocks noChangeArrowheads="1"/>
          </p:cNvSpPr>
          <p:nvPr/>
        </p:nvSpPr>
        <p:spPr bwMode="auto">
          <a:xfrm>
            <a:off x="3279016" y="4846111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Suplier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56" name="Line 202"/>
          <p:cNvSpPr>
            <a:spLocks noChangeShapeType="1"/>
          </p:cNvSpPr>
          <p:nvPr/>
        </p:nvSpPr>
        <p:spPr bwMode="auto">
          <a:xfrm flipV="1">
            <a:off x="3588573" y="5234783"/>
            <a:ext cx="232172" cy="2321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7" name="Text Box 201"/>
          <p:cNvSpPr txBox="1">
            <a:spLocks noChangeArrowheads="1"/>
          </p:cNvSpPr>
          <p:nvPr/>
        </p:nvSpPr>
        <p:spPr bwMode="auto">
          <a:xfrm>
            <a:off x="2900823" y="5199027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Outspec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8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1847289" y="4809135"/>
            <a:ext cx="1083469" cy="100607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9" name="Line 187"/>
          <p:cNvSpPr>
            <a:spLocks noChangeShapeType="1"/>
          </p:cNvSpPr>
          <p:nvPr/>
        </p:nvSpPr>
        <p:spPr bwMode="auto">
          <a:xfrm>
            <a:off x="1266860" y="523477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0" name="Text Box 201"/>
          <p:cNvSpPr txBox="1">
            <a:spLocks noChangeArrowheads="1"/>
          </p:cNvSpPr>
          <p:nvPr/>
        </p:nvSpPr>
        <p:spPr bwMode="auto">
          <a:xfrm>
            <a:off x="957298" y="5234783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Area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61" name="Line 202"/>
          <p:cNvSpPr>
            <a:spLocks noChangeShapeType="1"/>
          </p:cNvSpPr>
          <p:nvPr/>
        </p:nvSpPr>
        <p:spPr bwMode="auto">
          <a:xfrm flipV="1">
            <a:off x="1572977" y="5312170"/>
            <a:ext cx="232172" cy="232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2" name="Text Box 201"/>
          <p:cNvSpPr txBox="1">
            <a:spLocks noChangeArrowheads="1"/>
          </p:cNvSpPr>
          <p:nvPr/>
        </p:nvSpPr>
        <p:spPr bwMode="auto">
          <a:xfrm>
            <a:off x="1194623" y="5542626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Kotor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150" name="Cloud Callout 149"/>
          <p:cNvSpPr/>
          <p:nvPr/>
        </p:nvSpPr>
        <p:spPr>
          <a:xfrm>
            <a:off x="7458101" y="2194730"/>
            <a:ext cx="2476831" cy="1150927"/>
          </a:xfrm>
          <a:prstGeom prst="cloudCallout">
            <a:avLst>
              <a:gd name="adj1" fmla="val -5949"/>
              <a:gd name="adj2" fmla="val 768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25" dirty="0">
                <a:solidFill>
                  <a:srgbClr val="0000FF"/>
                </a:solidFill>
              </a:rPr>
              <a:t>Jika semua terkendali, Produk Pasti OK</a:t>
            </a:r>
            <a:r>
              <a:rPr lang="en-US" sz="1625" dirty="0">
                <a:solidFill>
                  <a:srgbClr val="0000FF"/>
                </a:solidFill>
              </a:rPr>
              <a:t> </a:t>
            </a:r>
            <a:endParaRPr lang="id-ID" sz="1625" dirty="0">
              <a:solidFill>
                <a:srgbClr val="0000FF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-15552" y="2060848"/>
            <a:ext cx="7532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35F70-66DA-4D30-9E79-DDC575850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EE104-2DA9-41FA-9AC6-CCC5C331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3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6"/>
          <p:cNvSpPr>
            <a:spLocks noChangeArrowheads="1"/>
          </p:cNvSpPr>
          <p:nvPr/>
        </p:nvSpPr>
        <p:spPr bwMode="auto">
          <a:xfrm>
            <a:off x="391258" y="263773"/>
            <a:ext cx="2923442" cy="1780443"/>
          </a:xfrm>
          <a:prstGeom prst="rect">
            <a:avLst/>
          </a:prstGeom>
          <a:solidFill>
            <a:srgbClr val="00B05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77"/>
          </a:p>
        </p:txBody>
      </p:sp>
      <p:sp>
        <p:nvSpPr>
          <p:cNvPr id="53252" name="Title 1"/>
          <p:cNvSpPr>
            <a:spLocks noGrp="1"/>
          </p:cNvSpPr>
          <p:nvPr>
            <p:ph type="title"/>
          </p:nvPr>
        </p:nvSpPr>
        <p:spPr>
          <a:xfrm>
            <a:off x="3370388" y="263773"/>
            <a:ext cx="6154615" cy="934915"/>
          </a:xfrm>
          <a:noFill/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Human Development Index (HDI)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>
          <a:xfrm>
            <a:off x="4293577" y="1556238"/>
            <a:ext cx="4054720" cy="1195754"/>
          </a:xfrm>
        </p:spPr>
        <p:txBody>
          <a:bodyPr>
            <a:noAutofit/>
          </a:bodyPr>
          <a:lstStyle/>
          <a:p>
            <a:pPr algn="ctr">
              <a:buFont typeface="Arial" charset="0"/>
              <a:buNone/>
            </a:pPr>
            <a:r>
              <a:rPr lang="en-US" sz="2000" b="1" dirty="0" err="1"/>
              <a:t>Melihat</a:t>
            </a:r>
            <a:r>
              <a:rPr lang="en-US" sz="2000" b="1" dirty="0"/>
              <a:t> </a:t>
            </a:r>
            <a:r>
              <a:rPr lang="en-US" sz="2000" b="1" dirty="0" err="1"/>
              <a:t>Pertumbuhan</a:t>
            </a:r>
            <a:r>
              <a:rPr lang="en-US" sz="2000" b="1" dirty="0"/>
              <a:t> HDI </a:t>
            </a:r>
          </a:p>
          <a:p>
            <a:pPr algn="ctr">
              <a:buFont typeface="Arial" charset="0"/>
              <a:buNone/>
            </a:pPr>
            <a:r>
              <a:rPr lang="en-US" sz="2000" b="1" dirty="0" err="1"/>
              <a:t>vs</a:t>
            </a:r>
            <a:r>
              <a:rPr lang="en-US" sz="2000" b="1" dirty="0"/>
              <a:t> </a:t>
            </a:r>
          </a:p>
          <a:p>
            <a:pPr algn="ctr">
              <a:buFont typeface="Arial" charset="0"/>
              <a:buNone/>
            </a:pPr>
            <a:r>
              <a:rPr lang="en-US" sz="2000" b="1" dirty="0" err="1"/>
              <a:t>Percepatan</a:t>
            </a:r>
            <a:r>
              <a:rPr lang="en-US" sz="2000" b="1" dirty="0"/>
              <a:t> </a:t>
            </a:r>
            <a:r>
              <a:rPr lang="en-US" sz="2000" b="1" dirty="0" err="1"/>
              <a:t>perubahan</a:t>
            </a:r>
            <a:r>
              <a:rPr lang="en-US" sz="2000" b="1" dirty="0"/>
              <a:t> external</a:t>
            </a:r>
          </a:p>
          <a:p>
            <a:pPr algn="ctr">
              <a:buFont typeface="Arial" charset="0"/>
              <a:buNone/>
            </a:pPr>
            <a:endParaRPr lang="en-US" sz="2000" b="1" dirty="0"/>
          </a:p>
          <a:p>
            <a:pPr algn="ctr">
              <a:buFont typeface="Arial" charset="0"/>
              <a:buNone/>
            </a:pPr>
            <a:endParaRPr lang="en-US" sz="2000" b="1" dirty="0"/>
          </a:p>
          <a:p>
            <a:pPr algn="ctr">
              <a:buFont typeface="Arial" charset="0"/>
              <a:buNone/>
            </a:pPr>
            <a:endParaRPr lang="en-US" sz="2000" b="1" dirty="0"/>
          </a:p>
          <a:p>
            <a:pPr algn="ctr">
              <a:buFont typeface="Arial" charset="0"/>
              <a:buNone/>
            </a:pPr>
            <a:r>
              <a:rPr lang="en-US" sz="2000" b="1" dirty="0"/>
              <a:t> </a:t>
            </a:r>
          </a:p>
          <a:p>
            <a:pPr algn="ctr">
              <a:buFont typeface="Arial" charset="0"/>
              <a:buNone/>
            </a:pPr>
            <a:endParaRPr lang="en-US" sz="2000" b="1" dirty="0"/>
          </a:p>
          <a:p>
            <a:pPr algn="ctr">
              <a:buFont typeface="Arial" charset="0"/>
              <a:buNone/>
            </a:pPr>
            <a:endParaRPr lang="en-US" sz="2000" b="1" dirty="0"/>
          </a:p>
        </p:txBody>
      </p:sp>
      <p:sp>
        <p:nvSpPr>
          <p:cNvPr id="53255" name="TextBox 7"/>
          <p:cNvSpPr txBox="1">
            <a:spLocks noChangeArrowheads="1"/>
          </p:cNvSpPr>
          <p:nvPr/>
        </p:nvSpPr>
        <p:spPr bwMode="auto">
          <a:xfrm>
            <a:off x="3370388" y="5793939"/>
            <a:ext cx="61546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i="1" u="sng" dirty="0" err="1">
                <a:solidFill>
                  <a:schemeClr val="tx2">
                    <a:lumMod val="75000"/>
                  </a:schemeClr>
                </a:solidFill>
              </a:rPr>
              <a:t>Saatnya</a:t>
            </a:r>
            <a:r>
              <a:rPr lang="en-US" sz="2000" b="1" i="1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i="1" u="sng" dirty="0" err="1">
                <a:solidFill>
                  <a:schemeClr val="tx2">
                    <a:lumMod val="75000"/>
                  </a:schemeClr>
                </a:solidFill>
              </a:rPr>
              <a:t>Untuk</a:t>
            </a:r>
            <a:r>
              <a:rPr lang="en-US" sz="2000" b="1" i="1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i="1" u="sng" dirty="0" err="1">
                <a:solidFill>
                  <a:schemeClr val="tx2">
                    <a:lumMod val="75000"/>
                  </a:schemeClr>
                </a:solidFill>
              </a:rPr>
              <a:t>Berubah</a:t>
            </a:r>
            <a:r>
              <a:rPr lang="en-US" sz="2000" b="1" i="1" u="sng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b="1" i="1" u="sng" dirty="0" err="1">
                <a:solidFill>
                  <a:schemeClr val="tx2">
                    <a:lumMod val="75000"/>
                  </a:schemeClr>
                </a:solidFill>
              </a:rPr>
              <a:t>Dimulai</a:t>
            </a:r>
            <a:r>
              <a:rPr lang="en-US" sz="2000" b="1" i="1" u="sn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i="1" u="sng" dirty="0" err="1">
                <a:solidFill>
                  <a:schemeClr val="tx2">
                    <a:lumMod val="75000"/>
                  </a:schemeClr>
                </a:solidFill>
              </a:rPr>
              <a:t>dari</a:t>
            </a:r>
            <a:r>
              <a:rPr lang="en-US" sz="2000" b="1" i="1" u="sng" dirty="0">
                <a:solidFill>
                  <a:schemeClr val="tx2">
                    <a:lumMod val="75000"/>
                  </a:schemeClr>
                </a:solidFill>
              </a:rPr>
              <a:t> SAYA !!</a:t>
            </a:r>
          </a:p>
        </p:txBody>
      </p:sp>
      <p:sp>
        <p:nvSpPr>
          <p:cNvPr id="53256" name="Down Arrow 8"/>
          <p:cNvSpPr>
            <a:spLocks noChangeArrowheads="1"/>
          </p:cNvSpPr>
          <p:nvPr/>
        </p:nvSpPr>
        <p:spPr bwMode="auto">
          <a:xfrm>
            <a:off x="5756031" y="2885343"/>
            <a:ext cx="199292" cy="42496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77"/>
          </a:p>
        </p:txBody>
      </p:sp>
      <p:sp>
        <p:nvSpPr>
          <p:cNvPr id="53257" name="TextBox 9"/>
          <p:cNvSpPr txBox="1">
            <a:spLocks noChangeArrowheads="1"/>
          </p:cNvSpPr>
          <p:nvPr/>
        </p:nvSpPr>
        <p:spPr bwMode="auto">
          <a:xfrm>
            <a:off x="5024810" y="3683977"/>
            <a:ext cx="2797419" cy="179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15"/>
              <a:t>Bagaimana kemampuan daya saing Manusia dan Negara ke depan ?? </a:t>
            </a:r>
          </a:p>
          <a:p>
            <a:pPr algn="ctr"/>
            <a:endParaRPr lang="en-US" sz="2215"/>
          </a:p>
        </p:txBody>
      </p:sp>
      <p:sp>
        <p:nvSpPr>
          <p:cNvPr id="53258" name="Down Arrow 10"/>
          <p:cNvSpPr>
            <a:spLocks noChangeArrowheads="1"/>
          </p:cNvSpPr>
          <p:nvPr/>
        </p:nvSpPr>
        <p:spPr bwMode="auto">
          <a:xfrm>
            <a:off x="6021266" y="2816469"/>
            <a:ext cx="731226" cy="863112"/>
          </a:xfrm>
          <a:prstGeom prst="downArrow">
            <a:avLst>
              <a:gd name="adj1" fmla="val 50000"/>
              <a:gd name="adj2" fmla="val 49936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77"/>
          </a:p>
        </p:txBody>
      </p:sp>
      <p:sp>
        <p:nvSpPr>
          <p:cNvPr id="53259" name="TextBox 13"/>
          <p:cNvSpPr txBox="1">
            <a:spLocks noChangeArrowheads="1"/>
          </p:cNvSpPr>
          <p:nvPr/>
        </p:nvSpPr>
        <p:spPr bwMode="auto">
          <a:xfrm>
            <a:off x="533400" y="375139"/>
            <a:ext cx="2715358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92" b="1"/>
              <a:t>Very High Human Development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9181" y="685800"/>
          <a:ext cx="2718286" cy="126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18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Negara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No HDI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baseline="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187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Hongkong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Korea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Republik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Singapura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280" name="Rectangle 17"/>
          <p:cNvSpPr>
            <a:spLocks noChangeArrowheads="1"/>
          </p:cNvSpPr>
          <p:nvPr/>
        </p:nvSpPr>
        <p:spPr bwMode="auto">
          <a:xfrm>
            <a:off x="388327" y="2044217"/>
            <a:ext cx="2923442" cy="1450731"/>
          </a:xfrm>
          <a:prstGeom prst="rect">
            <a:avLst/>
          </a:prstGeom>
          <a:solidFill>
            <a:srgbClr val="FFC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77"/>
          </a:p>
        </p:txBody>
      </p:sp>
      <p:sp>
        <p:nvSpPr>
          <p:cNvPr id="53281" name="TextBox 18"/>
          <p:cNvSpPr txBox="1">
            <a:spLocks noChangeArrowheads="1"/>
          </p:cNvSpPr>
          <p:nvPr/>
        </p:nvSpPr>
        <p:spPr bwMode="auto">
          <a:xfrm>
            <a:off x="479187" y="2114551"/>
            <a:ext cx="2715357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92" b="1"/>
              <a:t>High Human Development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79181" y="2492620"/>
          <a:ext cx="2718286" cy="80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194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Negara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No HDI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malaysia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Kuait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296" name="Rectangle 20"/>
          <p:cNvSpPr>
            <a:spLocks noChangeArrowheads="1"/>
          </p:cNvSpPr>
          <p:nvPr/>
        </p:nvSpPr>
        <p:spPr bwMode="auto">
          <a:xfrm>
            <a:off x="386867" y="3415817"/>
            <a:ext cx="2923443" cy="1938698"/>
          </a:xfrm>
          <a:prstGeom prst="rect">
            <a:avLst/>
          </a:prstGeom>
          <a:solidFill>
            <a:srgbClr val="FF505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477"/>
          </a:p>
        </p:txBody>
      </p:sp>
      <p:sp>
        <p:nvSpPr>
          <p:cNvPr id="53297" name="TextBox 21"/>
          <p:cNvSpPr txBox="1">
            <a:spLocks noChangeArrowheads="1"/>
          </p:cNvSpPr>
          <p:nvPr/>
        </p:nvSpPr>
        <p:spPr bwMode="auto">
          <a:xfrm>
            <a:off x="479187" y="3494943"/>
            <a:ext cx="2715357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92" b="1"/>
              <a:t>Medium Human Development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77112"/>
              </p:ext>
            </p:extLst>
          </p:nvPr>
        </p:nvGraphicFramePr>
        <p:xfrm>
          <a:off x="463062" y="3824654"/>
          <a:ext cx="2718286" cy="151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789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Negara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No HDI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baseline="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187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Cina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Thailand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Philippines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112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Indonesia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124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VietNam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128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 bwMode="auto">
          <a:xfrm>
            <a:off x="386867" y="5301208"/>
            <a:ext cx="2923443" cy="123971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1477"/>
          </a:p>
        </p:txBody>
      </p:sp>
      <p:sp>
        <p:nvSpPr>
          <p:cNvPr id="53322" name="TextBox 25"/>
          <p:cNvSpPr txBox="1">
            <a:spLocks noChangeArrowheads="1"/>
          </p:cNvSpPr>
          <p:nvPr/>
        </p:nvSpPr>
        <p:spPr bwMode="auto">
          <a:xfrm>
            <a:off x="499702" y="5301208"/>
            <a:ext cx="2715357" cy="291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92" b="1" dirty="0"/>
              <a:t>Low Human Development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23914"/>
              </p:ext>
            </p:extLst>
          </p:nvPr>
        </p:nvGraphicFramePr>
        <p:xfrm>
          <a:off x="479181" y="5654924"/>
          <a:ext cx="2718286" cy="75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18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Negara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No HDI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baseline="0" dirty="0" err="1">
                          <a:solidFill>
                            <a:schemeClr val="tx1"/>
                          </a:solidFill>
                        </a:rPr>
                        <a:t>dari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187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Timor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leste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147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Myanmar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149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772831" y="1198688"/>
            <a:ext cx="33732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44908" y="5592378"/>
            <a:ext cx="33732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86867" y="4797152"/>
            <a:ext cx="965733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9D3B-D737-4963-9317-D3B837DD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8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54614" y="182610"/>
            <a:ext cx="7066548" cy="1108075"/>
          </a:xfrm>
          <a:noFill/>
          <a:ln>
            <a:noFill/>
          </a:ln>
        </p:spPr>
        <p:txBody>
          <a:bodyPr>
            <a:normAutofit/>
          </a:bodyPr>
          <a:lstStyle/>
          <a:p>
            <a:pPr indent="336550"/>
            <a:r>
              <a:rPr lang="en-US" sz="3200" dirty="0"/>
              <a:t>8.5.2 </a:t>
            </a:r>
            <a:r>
              <a:rPr lang="en-US" sz="3200" dirty="0" err="1"/>
              <a:t>Identifikasi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Mampu</a:t>
            </a:r>
            <a:r>
              <a:rPr lang="en-US" sz="3200" dirty="0"/>
              <a:t> </a:t>
            </a:r>
            <a:r>
              <a:rPr lang="en-US" sz="3200" dirty="0" err="1"/>
              <a:t>Telusur</a:t>
            </a:r>
            <a:r>
              <a:rPr lang="en-US" sz="3200" dirty="0"/>
              <a:t> </a:t>
            </a:r>
          </a:p>
        </p:txBody>
      </p:sp>
      <p:sp>
        <p:nvSpPr>
          <p:cNvPr id="93188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839458" y="1509718"/>
            <a:ext cx="7066547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Identifikasi</a:t>
            </a:r>
            <a:r>
              <a:rPr lang="en-US" sz="2167" i="1" dirty="0"/>
              <a:t> status </a:t>
            </a:r>
            <a:r>
              <a:rPr lang="en-US" sz="2167" i="1" dirty="0" err="1"/>
              <a:t>produk</a:t>
            </a:r>
            <a:r>
              <a:rPr lang="en-US" sz="2167" i="1" dirty="0"/>
              <a:t> </a:t>
            </a:r>
            <a:r>
              <a:rPr lang="en-US" sz="2167" i="1" dirty="0" err="1"/>
              <a:t>sepanjang</a:t>
            </a:r>
            <a:r>
              <a:rPr lang="en-US" sz="2167" i="1" dirty="0"/>
              <a:t> </a:t>
            </a:r>
            <a:r>
              <a:rPr lang="en-US" sz="2167" i="1" dirty="0" err="1"/>
              <a:t>realisasi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dirty="0"/>
              <a:t> : Status OK, NG, Pending</a:t>
            </a:r>
            <a:r>
              <a:rPr lang="en-US" sz="2167" i="1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Identifikasi</a:t>
            </a:r>
            <a:r>
              <a:rPr lang="en-US" sz="2167" i="1" dirty="0"/>
              <a:t> </a:t>
            </a:r>
            <a:r>
              <a:rPr lang="en-US" sz="2167" i="1" dirty="0" err="1"/>
              <a:t>untuk</a:t>
            </a:r>
            <a:r>
              <a:rPr lang="en-US" sz="2167" i="1" dirty="0"/>
              <a:t> </a:t>
            </a:r>
            <a:r>
              <a:rPr lang="en-US" sz="2167" i="1" dirty="0" err="1"/>
              <a:t>menghindari</a:t>
            </a:r>
            <a:r>
              <a:rPr lang="en-US" sz="2167" i="1" dirty="0"/>
              <a:t> </a:t>
            </a:r>
            <a:r>
              <a:rPr lang="en-US" sz="2167" i="1" dirty="0" err="1"/>
              <a:t>kesalahan</a:t>
            </a:r>
            <a:r>
              <a:rPr lang="en-US" sz="2167" i="1" dirty="0"/>
              <a:t> </a:t>
            </a:r>
            <a:r>
              <a:rPr lang="en-US" sz="2167" i="1" dirty="0" err="1"/>
              <a:t>pengambilan</a:t>
            </a:r>
            <a:r>
              <a:rPr lang="en-US" sz="2167" i="1" dirty="0"/>
              <a:t> part: </a:t>
            </a:r>
            <a:r>
              <a:rPr lang="en-US" sz="2167" dirty="0" err="1"/>
              <a:t>Jenis</a:t>
            </a:r>
            <a:r>
              <a:rPr lang="en-US" sz="2167" dirty="0"/>
              <a:t> </a:t>
            </a:r>
            <a:r>
              <a:rPr lang="en-US" sz="2167" dirty="0" err="1"/>
              <a:t>Produk</a:t>
            </a:r>
            <a:r>
              <a:rPr lang="en-US" sz="2167" dirty="0"/>
              <a:t>/Services, No. Model, No. Part, Labelling/Barcode, No </a:t>
            </a:r>
            <a:r>
              <a:rPr lang="en-US" sz="2167" dirty="0" err="1"/>
              <a:t>Kontainer</a:t>
            </a:r>
            <a:r>
              <a:rPr lang="en-US" sz="2167" dirty="0"/>
              <a:t>, </a:t>
            </a:r>
            <a:r>
              <a:rPr lang="en-US" sz="2167" dirty="0" err="1"/>
              <a:t>tanggal</a:t>
            </a:r>
            <a:r>
              <a:rPr lang="en-US" sz="2167" dirty="0"/>
              <a:t> </a:t>
            </a:r>
            <a:r>
              <a:rPr lang="en-US" sz="2167" dirty="0" err="1"/>
              <a:t>terima</a:t>
            </a:r>
            <a:r>
              <a:rPr lang="en-US" sz="2167" dirty="0"/>
              <a:t>,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Mampu</a:t>
            </a:r>
            <a:r>
              <a:rPr lang="en-US" sz="2167" i="1" dirty="0"/>
              <a:t> </a:t>
            </a:r>
            <a:r>
              <a:rPr lang="en-US" sz="2167" i="1" dirty="0" err="1"/>
              <a:t>telusur</a:t>
            </a:r>
            <a:r>
              <a:rPr lang="en-US" sz="2167" i="1" dirty="0"/>
              <a:t> – di </a:t>
            </a:r>
            <a:r>
              <a:rPr lang="en-US" sz="2167" i="1" dirty="0" err="1"/>
              <a:t>mana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/services </a:t>
            </a:r>
            <a:r>
              <a:rPr lang="en-US" sz="2167" i="1" dirty="0" err="1"/>
              <a:t>dikeluarkan</a:t>
            </a:r>
            <a:r>
              <a:rPr lang="en-US" sz="2167" i="1" dirty="0"/>
              <a:t> </a:t>
            </a:r>
            <a:r>
              <a:rPr lang="en-US" sz="2167" i="1" dirty="0" err="1"/>
              <a:t>atau</a:t>
            </a:r>
            <a:r>
              <a:rPr lang="en-US" sz="2167" i="1" dirty="0"/>
              <a:t> </a:t>
            </a:r>
            <a:r>
              <a:rPr lang="en-US" sz="2167" i="1" dirty="0" err="1"/>
              <a:t>diterima</a:t>
            </a:r>
            <a:r>
              <a:rPr lang="en-US" sz="2167" i="1" dirty="0"/>
              <a:t> 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Serial No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Date-Code</a:t>
            </a:r>
          </a:p>
          <a:p>
            <a:pPr lvl="1"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1950" dirty="0"/>
              <a:t>Batch No  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i="1" dirty="0" err="1"/>
              <a:t>Memelihara</a:t>
            </a:r>
            <a:r>
              <a:rPr lang="en-US" sz="2167" i="1" dirty="0"/>
              <a:t> </a:t>
            </a:r>
            <a:r>
              <a:rPr lang="en-US" sz="2167" i="1" dirty="0" err="1"/>
              <a:t>catatan</a:t>
            </a:r>
            <a:endParaRPr lang="en-US" sz="2167" i="1" dirty="0"/>
          </a:p>
          <a:p>
            <a:pPr eaLnBrk="1" hangingPunct="1">
              <a:lnSpc>
                <a:spcPct val="110000"/>
              </a:lnSpc>
              <a:spcBef>
                <a:spcPct val="15000"/>
              </a:spcBef>
            </a:pPr>
            <a:r>
              <a:rPr lang="en-US" sz="2167" dirty="0" err="1"/>
              <a:t>Dapat</a:t>
            </a:r>
            <a:r>
              <a:rPr lang="en-US" sz="2167" dirty="0"/>
              <a:t> </a:t>
            </a:r>
            <a:r>
              <a:rPr lang="en-US" sz="2167" dirty="0" err="1"/>
              <a:t>menjawab</a:t>
            </a:r>
            <a:r>
              <a:rPr lang="en-US" sz="2167" dirty="0"/>
              <a:t> </a:t>
            </a:r>
            <a:r>
              <a:rPr lang="en-US" sz="2167" dirty="0" err="1"/>
              <a:t>sumber</a:t>
            </a:r>
            <a:r>
              <a:rPr lang="en-US" sz="2167" dirty="0"/>
              <a:t> </a:t>
            </a:r>
            <a:r>
              <a:rPr lang="en-US" sz="2167" dirty="0" err="1"/>
              <a:t>bahan</a:t>
            </a:r>
            <a:r>
              <a:rPr lang="en-US" sz="2167" dirty="0"/>
              <a:t> </a:t>
            </a:r>
            <a:r>
              <a:rPr lang="en-US" sz="2167" dirty="0" err="1"/>
              <a:t>baku</a:t>
            </a:r>
            <a:r>
              <a:rPr lang="en-US" sz="2167" dirty="0"/>
              <a:t> , </a:t>
            </a:r>
            <a:r>
              <a:rPr lang="en-US" sz="2167" dirty="0" err="1"/>
              <a:t>Pemeriksaan</a:t>
            </a:r>
            <a:r>
              <a:rPr lang="en-US" sz="2167" dirty="0"/>
              <a:t> status/</a:t>
            </a:r>
            <a:r>
              <a:rPr lang="en-US" sz="2167" dirty="0" err="1"/>
              <a:t>uji</a:t>
            </a:r>
            <a:r>
              <a:rPr lang="en-US" sz="2167" dirty="0"/>
              <a:t> , </a:t>
            </a:r>
            <a:r>
              <a:rPr lang="en-US" sz="2167" dirty="0" err="1"/>
              <a:t>Personel</a:t>
            </a:r>
            <a:r>
              <a:rPr lang="en-US" sz="2167" dirty="0"/>
              <a:t>, Proses, </a:t>
            </a:r>
            <a:r>
              <a:rPr lang="en-US" sz="2167" dirty="0" err="1"/>
              <a:t>Cata</a:t>
            </a:r>
            <a:r>
              <a:rPr lang="id-ID" sz="2167" dirty="0"/>
              <a:t>t</a:t>
            </a:r>
            <a:r>
              <a:rPr lang="en-US" sz="2167" dirty="0"/>
              <a:t>an </a:t>
            </a:r>
            <a:r>
              <a:rPr lang="en-US" sz="2167" dirty="0" err="1"/>
              <a:t>Mutu</a:t>
            </a:r>
            <a:r>
              <a:rPr lang="en-US" sz="2167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9201" y="0"/>
            <a:ext cx="2681415" cy="6858000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222" y="647807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9" name="Oval 8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0" name="Moon 9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9333" y="0"/>
            <a:ext cx="2557531" cy="6416866"/>
            <a:chOff x="169333" y="0"/>
            <a:chExt cx="2557531" cy="6416866"/>
          </a:xfrm>
        </p:grpSpPr>
        <p:sp>
          <p:nvSpPr>
            <p:cNvPr id="13" name="Rectangle 12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6696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31" y="6442357"/>
            <a:ext cx="310923" cy="280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/>
          <a:srcRect r="6481" b="12505"/>
          <a:stretch/>
        </p:blipFill>
        <p:spPr>
          <a:xfrm>
            <a:off x="196754" y="1136634"/>
            <a:ext cx="2349278" cy="206415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577408" y="1258944"/>
            <a:ext cx="53285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F0260BB-1524-4643-9735-141978EDB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662FA37-7BFA-478C-B4EE-DFDAD2CF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92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05662" y="135444"/>
            <a:ext cx="6789905" cy="145983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/>
              <a:t>8.5.3 </a:t>
            </a:r>
            <a:r>
              <a:rPr lang="en-US" sz="2800" b="1" dirty="0" err="1"/>
              <a:t>Pengendalian</a:t>
            </a:r>
            <a:r>
              <a:rPr lang="en-US" sz="2800" b="1" dirty="0"/>
              <a:t> </a:t>
            </a:r>
            <a:r>
              <a:rPr lang="en-US" sz="2800" b="1" dirty="0" err="1"/>
              <a:t>Barang</a:t>
            </a:r>
            <a:r>
              <a:rPr lang="en-US" sz="2800" b="1" dirty="0"/>
              <a:t> </a:t>
            </a:r>
            <a:r>
              <a:rPr lang="en-US" sz="2800" b="1" dirty="0" err="1"/>
              <a:t>Milik</a:t>
            </a:r>
            <a:r>
              <a:rPr lang="en-US" sz="2800" b="1" dirty="0"/>
              <a:t> </a:t>
            </a:r>
            <a:r>
              <a:rPr lang="en-US" sz="2800" b="1" dirty="0" err="1"/>
              <a:t>Pelanggan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Penyedia</a:t>
            </a:r>
            <a:r>
              <a:rPr lang="en-US" sz="2800" b="1" dirty="0"/>
              <a:t> </a:t>
            </a:r>
            <a:r>
              <a:rPr lang="en-US" sz="2800" b="1" dirty="0" err="1"/>
              <a:t>Eksternal</a:t>
            </a:r>
            <a:endParaRPr lang="en-US" sz="2800" b="1" dirty="0"/>
          </a:p>
        </p:txBody>
      </p:sp>
      <p:sp>
        <p:nvSpPr>
          <p:cNvPr id="9421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005656" y="1675486"/>
            <a:ext cx="6679468" cy="4680870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buNone/>
            </a:pPr>
            <a:r>
              <a:rPr lang="en-US" sz="2000" b="1" i="1" u="sng" dirty="0"/>
              <a:t>8.5.3  </a:t>
            </a:r>
            <a:r>
              <a:rPr lang="en-US" sz="2000" b="1" i="1" u="sng" dirty="0" err="1"/>
              <a:t>Barang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Milik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 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Penyedia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Eksternal</a:t>
            </a:r>
            <a:r>
              <a:rPr lang="en-US" sz="2000" b="1" i="1" u="sng" dirty="0"/>
              <a:t> </a:t>
            </a:r>
            <a:r>
              <a:rPr lang="en-US" sz="2000" b="1" u="sng" dirty="0"/>
              <a:t>*</a:t>
            </a:r>
            <a:endParaRPr lang="en-US" sz="2000" b="1" i="1" u="sng" dirty="0"/>
          </a:p>
          <a:p>
            <a:pPr>
              <a:lnSpc>
                <a:spcPct val="105000"/>
              </a:lnSpc>
            </a:pPr>
            <a:r>
              <a:rPr lang="en-US" sz="2000" b="1" i="1" u="sng" dirty="0" err="1"/>
              <a:t>Identifikasi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verifikasi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pengamanan</a:t>
            </a:r>
            <a:r>
              <a:rPr lang="id-ID" sz="2000" b="1" i="1" u="sng" dirty="0"/>
              <a:t>,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memelihara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barang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milik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penyedia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eksternal</a:t>
            </a:r>
            <a:r>
              <a:rPr lang="en-US" sz="2000" b="1" i="1" u="sng" dirty="0"/>
              <a:t>.</a:t>
            </a:r>
            <a:r>
              <a:rPr lang="en-US" sz="2000" b="1" u="sng" dirty="0"/>
              <a:t> *</a:t>
            </a:r>
            <a:endParaRPr lang="en-US" sz="2000" b="1" i="1" u="sng" dirty="0"/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Kehilangan</a:t>
            </a:r>
            <a:r>
              <a:rPr lang="en-US" sz="2000" i="1" dirty="0"/>
              <a:t>, </a:t>
            </a:r>
            <a:r>
              <a:rPr lang="en-US" sz="2000" i="1" dirty="0" err="1"/>
              <a:t>rusak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layak</a:t>
            </a:r>
            <a:r>
              <a:rPr lang="en-US" sz="2000" i="1" dirty="0"/>
              <a:t> </a:t>
            </a:r>
            <a:r>
              <a:rPr lang="en-US" sz="2000" i="1" dirty="0" err="1"/>
              <a:t>pakai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dicatat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dilaporkan</a:t>
            </a:r>
            <a:r>
              <a:rPr lang="en-US" sz="2000" i="1" dirty="0"/>
              <a:t> </a:t>
            </a:r>
            <a:r>
              <a:rPr lang="en-US" sz="2000" i="1" dirty="0" err="1"/>
              <a:t>ke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menyimpan</a:t>
            </a:r>
            <a:r>
              <a:rPr lang="en-US" sz="2000" i="1" dirty="0"/>
              <a:t> </a:t>
            </a:r>
            <a:r>
              <a:rPr lang="en-US" sz="2000" i="1" dirty="0" err="1"/>
              <a:t>catatan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Dapat</a:t>
            </a:r>
            <a:r>
              <a:rPr lang="en-US" sz="2000" i="1" dirty="0"/>
              <a:t> </a:t>
            </a:r>
            <a:r>
              <a:rPr lang="en-US" sz="2000" i="1" dirty="0" err="1"/>
              <a:t>meliputi</a:t>
            </a:r>
            <a:r>
              <a:rPr lang="en-US" sz="2000" i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terbatas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)</a:t>
            </a:r>
            <a:r>
              <a:rPr lang="en-US" sz="2000" i="1" dirty="0"/>
              <a:t>: </a:t>
            </a:r>
            <a:r>
              <a:rPr lang="en-US" sz="2000" i="1" dirty="0" err="1"/>
              <a:t>hak</a:t>
            </a:r>
            <a:r>
              <a:rPr lang="en-US" sz="2000" i="1" dirty="0"/>
              <a:t> </a:t>
            </a:r>
            <a:r>
              <a:rPr lang="en-US" sz="2000" i="1" dirty="0" err="1"/>
              <a:t>intelektual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data </a:t>
            </a:r>
            <a:r>
              <a:rPr lang="en-US" sz="2000" i="1" dirty="0" err="1"/>
              <a:t>pelanggan</a:t>
            </a:r>
            <a:endParaRPr lang="en-US" sz="2000" i="1" dirty="0"/>
          </a:p>
          <a:p>
            <a:pPr eaLnBrk="1" hangingPunct="1">
              <a:lnSpc>
                <a:spcPct val="105000"/>
              </a:lnSpc>
            </a:pP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benda</a:t>
            </a:r>
            <a:r>
              <a:rPr lang="en-US" sz="2000" dirty="0"/>
              <a:t> </a:t>
            </a:r>
            <a:r>
              <a:rPr lang="en-US" sz="2000" dirty="0" err="1"/>
              <a:t>milik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 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2699592" cy="6858000"/>
          </a:xfrm>
          <a:prstGeom prst="rect">
            <a:avLst/>
          </a:prstGeom>
          <a:pattFill prst="narHorz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2" name="Moon 11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5" name="Rectangle 14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74942" y="4829655"/>
            <a:ext cx="241235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Komponen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/>
              <a:t>Material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Peralatan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1699" y="4848445"/>
            <a:ext cx="42672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  <a:lvl2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lvl2pPr>
          </a:lstStyle>
          <a:p>
            <a:pPr lvl="1"/>
            <a:r>
              <a:rPr lang="en-US" dirty="0"/>
              <a:t>Formula</a:t>
            </a:r>
          </a:p>
          <a:p>
            <a:pPr lvl="1"/>
            <a:r>
              <a:rPr lang="en-US" dirty="0"/>
              <a:t>No. HP/email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Spesifikasi</a:t>
            </a:r>
            <a:endParaRPr lang="en-US" dirty="0"/>
          </a:p>
          <a:p>
            <a:pPr lvl="1"/>
            <a:r>
              <a:rPr lang="en-US" dirty="0"/>
              <a:t>Drawing  </a:t>
            </a:r>
          </a:p>
          <a:p>
            <a:endParaRPr lang="en-US" dirty="0"/>
          </a:p>
        </p:txBody>
      </p:sp>
      <p:pic>
        <p:nvPicPr>
          <p:cNvPr id="27650" name="Picture 2" descr="http://4.bp.blogspot.com/-4D263nkUuI8/VGDZ9esVffI/AAAAAAAAAn4/L_4p33nBMCk/s1600/CARGO%2BBARAN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889" l="0" r="98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6" y="3940734"/>
            <a:ext cx="3219817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2.bp.blogspot.com/-ntLprCR9AUg/VGDaOEcCKLI/AAAAAAAAAoA/GLRcpvlv1rA/s1600/images%2B(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5" b="98895" l="39167" r="98333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3"/>
          <a:stretch/>
        </p:blipFill>
        <p:spPr bwMode="auto">
          <a:xfrm>
            <a:off x="408522" y="1045010"/>
            <a:ext cx="2815756" cy="35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DFF05-9BCA-4343-AEAC-1D5602BAD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7864-42BB-4257-9F08-C43136EF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6533367"/>
            <a:ext cx="9906000" cy="3869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906000" cy="119340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 eaLnBrk="1" hangingPunct="1"/>
            <a:r>
              <a:rPr lang="en-US" sz="3467" dirty="0"/>
              <a:t>8.5.4 </a:t>
            </a:r>
            <a:r>
              <a:rPr lang="en-US" sz="3467" dirty="0" err="1"/>
              <a:t>Pemeliharaan</a:t>
            </a:r>
            <a:endParaRPr lang="en-US" sz="3467" dirty="0"/>
          </a:p>
        </p:txBody>
      </p:sp>
      <p:sp>
        <p:nvSpPr>
          <p:cNvPr id="9523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87679" y="1499520"/>
            <a:ext cx="9983788" cy="1797050"/>
          </a:xfrm>
        </p:spPr>
        <p:txBody>
          <a:bodyPr>
            <a:normAutofit fontScale="92500"/>
          </a:bodyPr>
          <a:lstStyle/>
          <a:p>
            <a:pPr marL="486687" indent="-486687">
              <a:buNone/>
            </a:pPr>
            <a:r>
              <a:rPr lang="id-ID" sz="2600" i="1" dirty="0"/>
              <a:t>	</a:t>
            </a:r>
            <a:r>
              <a:rPr lang="id-ID" sz="2600" dirty="0"/>
              <a:t>Organisasi harus </a:t>
            </a:r>
            <a:r>
              <a:rPr lang="en-US" sz="2600" dirty="0" err="1"/>
              <a:t>memelihara</a:t>
            </a:r>
            <a:r>
              <a:rPr lang="id-ID" sz="2600" dirty="0"/>
              <a:t> output selama produksi dan penyediaan jasa , sejauh yang diperlukan untuk memastikan kesesuaian dengan persyaratan </a:t>
            </a:r>
            <a:r>
              <a:rPr lang="en-US" sz="2600" i="1" u="sng" dirty="0"/>
              <a:t> </a:t>
            </a:r>
          </a:p>
          <a:p>
            <a:pPr marL="1215856" lvl="1" indent="-335350"/>
            <a:r>
              <a:rPr lang="en-US" sz="2167" i="1" dirty="0"/>
              <a:t>Proses </a:t>
            </a:r>
            <a:r>
              <a:rPr lang="en-US" sz="2167" i="1" dirty="0" err="1"/>
              <a:t>pengerjaan</a:t>
            </a:r>
            <a:r>
              <a:rPr lang="en-US" sz="2167" i="1" dirty="0"/>
              <a:t> di internal </a:t>
            </a:r>
            <a:r>
              <a:rPr lang="en-US" sz="2167" i="1" dirty="0" err="1"/>
              <a:t>dan</a:t>
            </a:r>
            <a:r>
              <a:rPr lang="en-US" sz="2167" i="1" dirty="0"/>
              <a:t> </a:t>
            </a:r>
          </a:p>
          <a:p>
            <a:pPr marL="1215856" lvl="1" indent="-335350"/>
            <a:r>
              <a:rPr lang="en-US" sz="2167" i="1" dirty="0" err="1"/>
              <a:t>Pengiriman</a:t>
            </a:r>
            <a:r>
              <a:rPr lang="en-US" sz="2167" i="1" dirty="0"/>
              <a:t> </a:t>
            </a:r>
            <a:r>
              <a:rPr lang="en-US" sz="2167" i="1" dirty="0" err="1"/>
              <a:t>sampai</a:t>
            </a:r>
            <a:r>
              <a:rPr lang="en-US" sz="2167" i="1" dirty="0"/>
              <a:t> </a:t>
            </a:r>
            <a:r>
              <a:rPr lang="en-US" sz="2167" i="1" dirty="0" err="1"/>
              <a:t>ke</a:t>
            </a:r>
            <a:r>
              <a:rPr lang="en-US" sz="2167" i="1" dirty="0"/>
              <a:t> </a:t>
            </a:r>
            <a:r>
              <a:rPr lang="en-US" sz="2167" i="1" dirty="0" err="1"/>
              <a:t>tujuan</a:t>
            </a:r>
            <a:r>
              <a:rPr lang="en-US" sz="2167" i="1" dirty="0"/>
              <a:t> yang </a:t>
            </a:r>
            <a:r>
              <a:rPr lang="en-US" sz="2167" i="1" dirty="0" err="1"/>
              <a:t>telah</a:t>
            </a:r>
            <a:r>
              <a:rPr lang="en-US" sz="2167" i="1" dirty="0"/>
              <a:t> </a:t>
            </a:r>
            <a:r>
              <a:rPr lang="en-US" sz="2167" i="1" dirty="0" err="1"/>
              <a:t>ditetapkan</a:t>
            </a:r>
            <a:r>
              <a:rPr lang="en-US" sz="2167" i="1" dirty="0"/>
              <a:t> </a:t>
            </a: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2951330" y="3280041"/>
            <a:ext cx="425648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86687" indent="-486687"/>
            <a:r>
              <a:rPr lang="id-ID" sz="2600" i="1" u="sng" dirty="0"/>
              <a:t>P</a:t>
            </a:r>
            <a:r>
              <a:rPr lang="en-US" sz="2600" i="1" u="sng" dirty="0" err="1"/>
              <a:t>emeliharaan</a:t>
            </a:r>
            <a:r>
              <a:rPr lang="id-ID" sz="2600" i="1" u="sng" dirty="0"/>
              <a:t> meliputi :</a:t>
            </a:r>
            <a:endParaRPr lang="en-US" sz="2600" i="1" u="sng" dirty="0"/>
          </a:p>
        </p:txBody>
      </p:sp>
      <p:sp>
        <p:nvSpPr>
          <p:cNvPr id="7" name="Rectangle 6"/>
          <p:cNvSpPr/>
          <p:nvPr/>
        </p:nvSpPr>
        <p:spPr>
          <a:xfrm>
            <a:off x="4965371" y="5747892"/>
            <a:ext cx="1489541" cy="3002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Pengepakan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0023" y="5746355"/>
            <a:ext cx="1520733" cy="290739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Penyimpanan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695" y="5747890"/>
            <a:ext cx="1358305" cy="34811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Identifikasi</a:t>
            </a:r>
          </a:p>
        </p:txBody>
      </p:sp>
      <p:pic>
        <p:nvPicPr>
          <p:cNvPr id="95241" name="Picture 10" descr="D:\H_Miscelleneous\4. My Pictures\gbr\2. 3D People\delivery.png"/>
          <p:cNvPicPr>
            <a:picLocks noChangeAspect="1" noChangeArrowheads="1"/>
          </p:cNvPicPr>
          <p:nvPr/>
        </p:nvPicPr>
        <p:blipFill>
          <a:blip r:embed="rId3" cstate="print"/>
          <a:srcRect l="8781"/>
          <a:stretch>
            <a:fillRect/>
          </a:stretch>
        </p:blipFill>
        <p:spPr bwMode="auto">
          <a:xfrm>
            <a:off x="151345" y="4143574"/>
            <a:ext cx="1489340" cy="150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2" name="Picture 20" descr="http://www.cimg.in/images/2012/05/30/03/126994074_13383595882_large.jpg"/>
          <p:cNvPicPr>
            <a:picLocks noChangeAspect="1" noChangeArrowheads="1"/>
          </p:cNvPicPr>
          <p:nvPr/>
        </p:nvPicPr>
        <p:blipFill>
          <a:blip r:embed="rId4" cstate="print"/>
          <a:srcRect r="38799"/>
          <a:stretch>
            <a:fillRect/>
          </a:stretch>
        </p:blipFill>
        <p:spPr bwMode="auto">
          <a:xfrm>
            <a:off x="6740332" y="3985188"/>
            <a:ext cx="1470422" cy="146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771102" y="5747890"/>
            <a:ext cx="1206402" cy="3095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Handling</a:t>
            </a:r>
          </a:p>
        </p:txBody>
      </p:sp>
      <p:pic>
        <p:nvPicPr>
          <p:cNvPr id="95244" name="Picture 13" descr="http://t3.gstatic.com/images?q=tbn:ANd9GcTE8qkC15c6F3GDPQyMxdPhbXFPYQ-MJ_wcKI4AW_DvBaNwOgf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9118" y="4427458"/>
            <a:ext cx="1591396" cy="103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ular Callout 16"/>
          <p:cNvSpPr/>
          <p:nvPr/>
        </p:nvSpPr>
        <p:spPr>
          <a:xfrm>
            <a:off x="40926" y="3369842"/>
            <a:ext cx="1006079" cy="891104"/>
          </a:xfrm>
          <a:prstGeom prst="wedgeRoundRectCallout">
            <a:avLst>
              <a:gd name="adj1" fmla="val 48439"/>
              <a:gd name="adj2" fmla="val 72034"/>
              <a:gd name="adj3" fmla="val 16667"/>
            </a:avLst>
          </a:prstGeom>
          <a:solidFill>
            <a:schemeClr val="bg1"/>
          </a:solidFill>
          <a:ln w="57150">
            <a:solidFill>
              <a:srgbClr val="0070C0">
                <a:alpha val="68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pic>
        <p:nvPicPr>
          <p:cNvPr id="95246" name="Picture 21" descr="http://nyc-parkingticket.com/media/catalog/product/cache/1/small_image/135x/9df78eab33525d08d6e5fb8d27136e95/n/y/nycparkingticketreport_1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573" y="3417989"/>
            <a:ext cx="780785" cy="72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47" name="TextBox 18"/>
          <p:cNvSpPr txBox="1">
            <a:spLocks noChangeArrowheads="1"/>
          </p:cNvSpPr>
          <p:nvPr/>
        </p:nvSpPr>
        <p:spPr bwMode="auto">
          <a:xfrm rot="1452015">
            <a:off x="291190" y="4025699"/>
            <a:ext cx="386954" cy="22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867" b="1"/>
              <a:t>OK</a:t>
            </a:r>
          </a:p>
        </p:txBody>
      </p:sp>
      <p:pic>
        <p:nvPicPr>
          <p:cNvPr id="95248" name="Picture 12" descr="http://www.dreamstime.com/3d-people-and-cardboard-box-thumb7519604.jpg"/>
          <p:cNvPicPr>
            <a:picLocks noChangeAspect="1" noChangeArrowheads="1"/>
          </p:cNvPicPr>
          <p:nvPr/>
        </p:nvPicPr>
        <p:blipFill>
          <a:blip r:embed="rId8" cstate="print"/>
          <a:srcRect b="9999"/>
          <a:stretch>
            <a:fillRect/>
          </a:stretch>
        </p:blipFill>
        <p:spPr bwMode="auto">
          <a:xfrm>
            <a:off x="4987429" y="4123727"/>
            <a:ext cx="1702594" cy="131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154" name="Picture 2" descr="http://image.shutterstock.com/display_pic_with_logo/765256/101600311/stock-photo-a-d-man-factory-over-production-presentation-101600311.jpg"/>
          <p:cNvPicPr>
            <a:picLocks noChangeAspect="1" noChangeArrowheads="1"/>
          </p:cNvPicPr>
          <p:nvPr/>
        </p:nvPicPr>
        <p:blipFill>
          <a:blip r:embed="rId9" cstate="print"/>
          <a:srcRect r="31666" b="54605"/>
          <a:stretch>
            <a:fillRect/>
          </a:stretch>
        </p:blipFill>
        <p:spPr bwMode="auto">
          <a:xfrm>
            <a:off x="3240514" y="4399725"/>
            <a:ext cx="1660890" cy="106112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3495754" y="5725026"/>
            <a:ext cx="1206402" cy="30956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Proses</a:t>
            </a:r>
            <a:endParaRPr lang="id-ID" sz="1600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27" name="Picture 10" descr="http://www.max-models.eu/wp-content/uploads/2012/02/Mitsubishi-3d-truc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97" y="4159825"/>
            <a:ext cx="1398510" cy="129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91" y="4757551"/>
            <a:ext cx="498740" cy="74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335665" y="5745329"/>
            <a:ext cx="1309559" cy="30284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Pengiriman</a:t>
            </a:r>
            <a:r>
              <a:rPr lang="en-US" sz="1600" dirty="0">
                <a:solidFill>
                  <a:schemeClr val="tx1"/>
                </a:solidFill>
                <a:latin typeface="Adobe Fan Heiti Std B" pitchFamily="34" charset="-128"/>
                <a:ea typeface="Adobe Fan Heiti Std B" pitchFamily="34" charset="-128"/>
              </a:rPr>
              <a:t> </a:t>
            </a:r>
            <a:endParaRPr lang="id-ID" sz="1600" dirty="0">
              <a:solidFill>
                <a:schemeClr val="tx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97277" y="5743027"/>
            <a:ext cx="274434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dirty="0"/>
              <a:t>*</a:t>
            </a:r>
            <a:endParaRPr lang="en-US" i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24744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6AF64-C55E-4E2D-9819-1FE2EE89F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72F2-1580-4BC2-B75A-F988585E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7939" y="1791520"/>
            <a:ext cx="8963247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memenuhi persyaratan untuk kegiatan pasca pengiriman terkait dengan produk dan layanan.</a:t>
            </a:r>
            <a:r>
              <a:rPr lang="en-US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Dalam menentukan sejauh mana kegiatan pasca pengiriman yang diperlukan, organisasi harus mempertimbangkan :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Hukum dan peraturan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Konsekuensi yang tidak diinginkan potensial yang terkait dengan produk dan layanan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Sifat, penggunaan dan dimaksudkan seumur hidup produk dan layanannya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pelanggan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umpan balik pelanggan.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Catatan : Kegiatan Pasca pengiriman dapat mencakup tindakan di bawah ketentuan garansi, kewajiban kontrak seperti jasa pemeliharaan, dan layanan tambahan seperti daur ulang atau pembuangan akhir.</a:t>
            </a:r>
            <a:r>
              <a:rPr lang="en-US" sz="2000" b="1" u="sng" dirty="0"/>
              <a:t>*</a:t>
            </a:r>
            <a:endParaRPr lang="en-US" sz="2000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9594"/>
            <a:ext cx="9906000" cy="1406914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39875" y="227639"/>
            <a:ext cx="7234469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8.5.5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Kegiatan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Pasca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Pengiriman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                                                          </a:t>
            </a:r>
            <a:endParaRPr lang="id-ID" altLang="en-US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H="1" flipV="1">
            <a:off x="9099534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9478466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51417" y="723606"/>
            <a:ext cx="1372478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AA0751D-06B8-4728-81D5-3FCE65D52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4198817-FA9E-4D29-8B5B-B90CD49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3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3492048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 supplier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4913250" y="947950"/>
            <a:ext cx="1640193" cy="1175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Correction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4006922" y="2398012"/>
            <a:ext cx="3382829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harus minta persetujuan customer)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4" name="Text Box 5"/>
          <p:cNvSpPr txBox="1">
            <a:spLocks noChangeArrowheads="1"/>
          </p:cNvSpPr>
          <p:nvPr/>
        </p:nvSpPr>
        <p:spPr bwMode="auto">
          <a:xfrm>
            <a:off x="855227" y="975582"/>
            <a:ext cx="1935145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pada</a:t>
            </a:r>
            <a:r>
              <a:rPr lang="en-US" altLang="en-US" sz="1408" dirty="0">
                <a:latin typeface="Times New Roman" panose="02020603050405020304" pitchFamily="18" charset="0"/>
              </a:rPr>
              <a:t> proses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merubah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408" dirty="0">
                <a:latin typeface="Times New Roman" panose="02020603050405020304" pitchFamily="18" charset="0"/>
              </a:rPr>
              <a:t> engineering/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berubah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5" name="Text Box 6"/>
          <p:cNvSpPr txBox="1">
            <a:spLocks noChangeArrowheads="1"/>
          </p:cNvSpPr>
          <p:nvPr/>
        </p:nvSpPr>
        <p:spPr bwMode="auto">
          <a:xfrm>
            <a:off x="863105" y="2390858"/>
            <a:ext cx="2055371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Penanggung jawab proses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6" name="Text Box 7"/>
          <p:cNvSpPr txBox="1">
            <a:spLocks noChangeArrowheads="1"/>
          </p:cNvSpPr>
          <p:nvPr/>
        </p:nvSpPr>
        <p:spPr bwMode="auto">
          <a:xfrm>
            <a:off x="987809" y="3422733"/>
            <a:ext cx="1654620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efektif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7" name="Line 8"/>
          <p:cNvSpPr>
            <a:spLocks noChangeShapeType="1"/>
          </p:cNvSpPr>
          <p:nvPr/>
        </p:nvSpPr>
        <p:spPr bwMode="auto">
          <a:xfrm>
            <a:off x="421156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58" name="Line 9"/>
          <p:cNvSpPr>
            <a:spLocks noChangeShapeType="1"/>
          </p:cNvSpPr>
          <p:nvPr/>
        </p:nvSpPr>
        <p:spPr bwMode="auto">
          <a:xfrm>
            <a:off x="5738744" y="2173238"/>
            <a:ext cx="0" cy="247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2" name="Line 13"/>
          <p:cNvSpPr>
            <a:spLocks noChangeShapeType="1"/>
          </p:cNvSpPr>
          <p:nvPr/>
        </p:nvSpPr>
        <p:spPr bwMode="auto">
          <a:xfrm>
            <a:off x="1788459" y="1954026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3" name="Line 14"/>
          <p:cNvSpPr>
            <a:spLocks noChangeShapeType="1"/>
          </p:cNvSpPr>
          <p:nvPr/>
        </p:nvSpPr>
        <p:spPr bwMode="auto">
          <a:xfrm>
            <a:off x="1788459" y="2944628"/>
            <a:ext cx="0" cy="4781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4" name="Text Box 15"/>
          <p:cNvSpPr txBox="1">
            <a:spLocks noChangeArrowheads="1"/>
          </p:cNvSpPr>
          <p:nvPr/>
        </p:nvSpPr>
        <p:spPr bwMode="auto">
          <a:xfrm>
            <a:off x="4776167" y="6266970"/>
            <a:ext cx="2744662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Aproval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revisi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dokumen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terkait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7" name="Text Box 18"/>
          <p:cNvSpPr txBox="1">
            <a:spLocks noChangeArrowheads="1"/>
          </p:cNvSpPr>
          <p:nvPr/>
        </p:nvSpPr>
        <p:spPr bwMode="auto">
          <a:xfrm>
            <a:off x="3674994" y="3642857"/>
            <a:ext cx="3844322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standard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ada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approval customer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cukup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8" name="Text Box 19"/>
          <p:cNvSpPr txBox="1">
            <a:spLocks noChangeArrowheads="1"/>
          </p:cNvSpPr>
          <p:nvPr/>
        </p:nvSpPr>
        <p:spPr bwMode="auto">
          <a:xfrm>
            <a:off x="4761508" y="5064221"/>
            <a:ext cx="2791149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Pelaksanaan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monitor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9" name="Text Box 20"/>
          <p:cNvSpPr txBox="1">
            <a:spLocks noChangeArrowheads="1"/>
          </p:cNvSpPr>
          <p:nvPr/>
        </p:nvSpPr>
        <p:spPr bwMode="auto">
          <a:xfrm>
            <a:off x="5339159" y="5712293"/>
            <a:ext cx="1604157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Validasi perubahan 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70" name="Line 21"/>
          <p:cNvSpPr>
            <a:spLocks noChangeShapeType="1"/>
          </p:cNvSpPr>
          <p:nvPr/>
        </p:nvSpPr>
        <p:spPr bwMode="auto">
          <a:xfrm>
            <a:off x="6141511" y="4631842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1" name="Line 22"/>
          <p:cNvSpPr>
            <a:spLocks noChangeShapeType="1"/>
          </p:cNvSpPr>
          <p:nvPr/>
        </p:nvSpPr>
        <p:spPr bwMode="auto">
          <a:xfrm flipH="1">
            <a:off x="6137736" y="5389056"/>
            <a:ext cx="7228" cy="34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2" name="Text Box 23"/>
          <p:cNvSpPr txBox="1">
            <a:spLocks noChangeArrowheads="1"/>
          </p:cNvSpPr>
          <p:nvPr/>
        </p:nvSpPr>
        <p:spPr bwMode="auto">
          <a:xfrm>
            <a:off x="480668" y="5320636"/>
            <a:ext cx="344357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u="sng" dirty="0">
                <a:latin typeface="Times New Roman" panose="02020603050405020304" pitchFamily="18" charset="0"/>
              </a:rPr>
              <a:t>8.5.6 Control </a:t>
            </a:r>
            <a:r>
              <a:rPr lang="en-US" altLang="en-US" sz="2600" u="sng" dirty="0" err="1">
                <a:latin typeface="Times New Roman" panose="02020603050405020304" pitchFamily="18" charset="0"/>
              </a:rPr>
              <a:t>Perubahan</a:t>
            </a:r>
            <a:endParaRPr lang="en-GB" altLang="en-US" sz="2600" u="sng" dirty="0">
              <a:latin typeface="Times New Roman" panose="02020603050405020304" pitchFamily="18" charset="0"/>
            </a:endParaRPr>
          </a:p>
        </p:txBody>
      </p:sp>
      <p:sp>
        <p:nvSpPr>
          <p:cNvPr id="104476" name="Line 29"/>
          <p:cNvSpPr>
            <a:spLocks noChangeShapeType="1"/>
          </p:cNvSpPr>
          <p:nvPr/>
        </p:nvSpPr>
        <p:spPr bwMode="auto">
          <a:xfrm>
            <a:off x="5025006" y="3381325"/>
            <a:ext cx="1" cy="3061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7" name="Line 30"/>
          <p:cNvSpPr>
            <a:spLocks noChangeShapeType="1"/>
          </p:cNvSpPr>
          <p:nvPr/>
        </p:nvSpPr>
        <p:spPr bwMode="auto">
          <a:xfrm>
            <a:off x="6553441" y="3370750"/>
            <a:ext cx="1" cy="3167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8" name="Text Box 31"/>
          <p:cNvSpPr txBox="1">
            <a:spLocks noChangeArrowheads="1"/>
          </p:cNvSpPr>
          <p:nvPr/>
        </p:nvSpPr>
        <p:spPr bwMode="auto">
          <a:xfrm>
            <a:off x="7959643" y="3506867"/>
            <a:ext cx="1906602" cy="20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408" dirty="0">
                <a:latin typeface="Times New Roman" panose="02020603050405020304" pitchFamily="18" charset="0"/>
              </a:rPr>
              <a:t>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sementara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408" dirty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/ proses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kembali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specifikasi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semula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79" name="Line 32"/>
          <p:cNvSpPr>
            <a:spLocks noChangeShapeType="1"/>
          </p:cNvSpPr>
          <p:nvPr/>
        </p:nvSpPr>
        <p:spPr bwMode="auto">
          <a:xfrm>
            <a:off x="7556566" y="4274173"/>
            <a:ext cx="40307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81" name="Text Box 34"/>
          <p:cNvSpPr txBox="1">
            <a:spLocks noChangeArrowheads="1"/>
          </p:cNvSpPr>
          <p:nvPr/>
        </p:nvSpPr>
        <p:spPr bwMode="auto">
          <a:xfrm>
            <a:off x="4698750" y="139854"/>
            <a:ext cx="2165978" cy="325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17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517" dirty="0">
                <a:latin typeface="Times New Roman" panose="02020603050405020304" pitchFamily="18" charset="0"/>
              </a:rPr>
              <a:t> design </a:t>
            </a:r>
            <a:r>
              <a:rPr lang="en-US" altLang="en-US" sz="1517" dirty="0" err="1">
                <a:latin typeface="Times New Roman" panose="02020603050405020304" pitchFamily="18" charset="0"/>
              </a:rPr>
              <a:t>produk</a:t>
            </a:r>
            <a:endParaRPr lang="en-GB" altLang="en-US" sz="1517" dirty="0">
              <a:latin typeface="Times New Roman" panose="02020603050405020304" pitchFamily="18" charset="0"/>
            </a:endParaRPr>
          </a:p>
        </p:txBody>
      </p:sp>
      <p:sp>
        <p:nvSpPr>
          <p:cNvPr id="104483" name="AutoShape 36"/>
          <p:cNvSpPr>
            <a:spLocks/>
          </p:cNvSpPr>
          <p:nvPr/>
        </p:nvSpPr>
        <p:spPr bwMode="auto">
          <a:xfrm rot="-5400000">
            <a:off x="5657914" y="-1130424"/>
            <a:ext cx="247650" cy="354965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d-ID" altLang="en-US" sz="195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627227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Permintaan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dari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 customer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734674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3" name="Elbow Connector 2"/>
          <p:cNvCxnSpPr>
            <a:stCxn id="104456" idx="2"/>
            <a:endCxn id="104467" idx="1"/>
          </p:cNvCxnSpPr>
          <p:nvPr/>
        </p:nvCxnSpPr>
        <p:spPr>
          <a:xfrm rot="16200000" flipH="1">
            <a:off x="2658079" y="3105431"/>
            <a:ext cx="173959" cy="185987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437812" y="0"/>
            <a:ext cx="1474343" cy="3134252"/>
          </a:xfrm>
          <a:custGeom>
            <a:avLst/>
            <a:gdLst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3134252 h 3134252"/>
              <a:gd name="connsiteX4" fmla="*/ 0 w 1474343"/>
              <a:gd name="connsiteY4" fmla="*/ 0 h 3134252"/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0 h 31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343" h="3134252">
                <a:moveTo>
                  <a:pt x="0" y="0"/>
                </a:moveTo>
                <a:lnTo>
                  <a:pt x="1474343" y="0"/>
                </a:lnTo>
                <a:lnTo>
                  <a:pt x="1474343" y="313425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>
            <a:off x="6144964" y="6034049"/>
            <a:ext cx="0" cy="227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19218" y="-27384"/>
            <a:ext cx="1386782" cy="297201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994C-DAC9-4E27-8840-6262E4B97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64789-70BF-4951-9B62-73E39044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2560" y="697963"/>
            <a:ext cx="8679302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8.6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Pelepasan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Produk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dan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  <a:r>
              <a:rPr lang="en-US" altLang="en-US" sz="2600" b="1" i="1" dirty="0" err="1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Jasa</a:t>
            </a:r>
            <a:r>
              <a:rPr lang="en-US" altLang="en-US" sz="2600" b="1" i="1" dirty="0">
                <a:latin typeface="Arial Narrow" panose="020B0606020202030204" pitchFamily="34" charset="0"/>
                <a:ea typeface="NanumGothic" charset="0"/>
                <a:cs typeface="Courier New" panose="02070309020205020404" pitchFamily="49" charset="0"/>
              </a:rPr>
              <a:t> </a:t>
            </a:r>
          </a:p>
          <a:p>
            <a:pPr marL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menerapkan pengaturan yang direncanakan , pada tahap yang sesuai, untuk memverifikasi bahwa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produk dan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telah dipenuhi .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968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 produk dan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jasa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kepada pelanggan tidak akan 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lanjutkan sampai pengaturan yang direncanakan telah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sesuai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, kecuali dinyatakan disetujui oleh otoritas yang relevan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atau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oleh pelanggan .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menyimpan informasi terdokumentasi pada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saat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pelepasan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produk dan jasa. Informasi yang didokumentasikan meliputi: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bukti kesesuaian dengan kriteria penerimaan;</a:t>
            </a:r>
            <a:endParaRPr lang="en-US" altLang="en-US" sz="2600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hangingPunct="0">
              <a:buFontTx/>
              <a:buAutoNum type="alphaLcParenR"/>
            </a:pP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ketertelusuran ke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personil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yang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memberi</a:t>
            </a:r>
            <a:r>
              <a:rPr lang="en-US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600" dirty="0" err="1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otorisasi</a:t>
            </a:r>
            <a:r>
              <a:rPr lang="id-ID" altLang="en-US" sz="2600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altLang="en-US" sz="2600" dirty="0"/>
              <a:t> 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784648" cy="6858000"/>
          </a:xfrm>
          <a:custGeom>
            <a:avLst/>
            <a:gdLst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1496616 w 1496616"/>
              <a:gd name="connsiteY2" fmla="*/ 6858000 h 6858000"/>
              <a:gd name="connsiteX3" fmla="*/ 0 w 1496616"/>
              <a:gd name="connsiteY3" fmla="*/ 6858000 h 6858000"/>
              <a:gd name="connsiteX4" fmla="*/ 0 w 1496616"/>
              <a:gd name="connsiteY4" fmla="*/ 0 h 6858000"/>
              <a:gd name="connsiteX0" fmla="*/ 0 w 1496616"/>
              <a:gd name="connsiteY0" fmla="*/ 0 h 6858000"/>
              <a:gd name="connsiteX1" fmla="*/ 1496616 w 1496616"/>
              <a:gd name="connsiteY1" fmla="*/ 0 h 6858000"/>
              <a:gd name="connsiteX2" fmla="*/ 0 w 1496616"/>
              <a:gd name="connsiteY2" fmla="*/ 6858000 h 6858000"/>
              <a:gd name="connsiteX3" fmla="*/ 0 w 149661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6616" h="6858000">
                <a:moveTo>
                  <a:pt x="0" y="0"/>
                </a:moveTo>
                <a:lnTo>
                  <a:pt x="1496616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-29685" y="0"/>
            <a:ext cx="1784648" cy="67214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64568" y="497909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0512" y="2420888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06" y="4437112"/>
            <a:ext cx="432048" cy="4320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BC2288-5F3A-410C-BB1B-203A811DD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D7504B-FE28-4D69-A77C-93B8637E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1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"/>
            <a:ext cx="9906000" cy="1166024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/>
            <a:r>
              <a:rPr lang="en-US" altLang="en-US" sz="3900" dirty="0"/>
              <a:t>8.7 </a:t>
            </a:r>
            <a:r>
              <a:rPr lang="en-US" altLang="en-US" sz="3900" dirty="0" err="1"/>
              <a:t>Pengendalian</a:t>
            </a:r>
            <a:r>
              <a:rPr lang="en-US" altLang="en-US" sz="3900" dirty="0"/>
              <a:t> Output </a:t>
            </a:r>
            <a:r>
              <a:rPr lang="en-US" altLang="en-US" sz="3900" dirty="0" err="1"/>
              <a:t>Tidak</a:t>
            </a:r>
            <a:r>
              <a:rPr lang="en-US" altLang="en-US" sz="3900" dirty="0"/>
              <a:t> </a:t>
            </a:r>
            <a:r>
              <a:rPr lang="en-US" altLang="en-US" sz="3900" dirty="0" err="1"/>
              <a:t>Sesuai</a:t>
            </a:r>
            <a:endParaRPr lang="en-US" altLang="en-US" sz="3900" dirty="0"/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2096" y="1268760"/>
            <a:ext cx="9543904" cy="561657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menjamin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produk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teridentifikasi</a:t>
            </a:r>
            <a:r>
              <a:rPr lang="en-US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alt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dikendalikan</a:t>
            </a:r>
            <a:endParaRPr lang="en-US" alt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mengambil tindakan yang sesuai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berdasarkan pada sifat ketidaksesuaian dan efeknya pada kesesuaian produk dan jasa.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 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 juga berlaku untuk produk dan jasa yang tidak sesuai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terdeteksi setelah pengiriman produk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id-ID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selama atau setelah penyediaan layanan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tindakan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terkait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dengan output yang tidak sesuai dalam satu atau lebih dari cara berikut: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koreksi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Segregasi</a:t>
            </a:r>
            <a:r>
              <a:rPr lang="en-US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,penahanan, kembali atau penangguhan penyediaan produk dan jasa;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menginformasikan pelanggan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b="1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memperoleh otorisasi untuk penerimaan di bawah konsesi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/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Organisasi harus menyimpan informasi</a:t>
            </a:r>
            <a:r>
              <a:rPr lang="en-US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800" dirty="0" err="1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terdokumentasi</a:t>
            </a: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yang: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ketidaksesuaian;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tindakan yang diambil;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menjelaskan setiap konsesi yang diperoleh;</a:t>
            </a:r>
            <a:endParaRPr lang="en-US" altLang="en-US" sz="18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66748" lvl="1" indent="-371464">
              <a:buFont typeface="+mj-lt"/>
              <a:buAutoNum type="alphaLcParenR"/>
            </a:pPr>
            <a:r>
              <a:rPr lang="id-ID" altLang="en-US" sz="18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mengidentifikasi otoritas memutuskan tindakan sehubungan ketidaksesuaian.</a:t>
            </a:r>
            <a:r>
              <a:rPr lang="en-US" alt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96278"/>
            <a:ext cx="9906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C1AF5-FE7D-4A7F-BC02-B299A3792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F4A9-38FD-41B6-ADE0-30BB2B3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515034" y="3114406"/>
            <a:ext cx="2520280" cy="14589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3066860" y="1636030"/>
            <a:ext cx="3398308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950" b="1" dirty="0"/>
              <a:t>Internal Audit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(9.2) 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6177136" y="1381531"/>
            <a:ext cx="2910131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Pencapaian</a:t>
            </a:r>
            <a:r>
              <a:rPr lang="en-US" sz="1950" b="1" dirty="0"/>
              <a:t> Performance &amp; Risk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(6.1 </a:t>
            </a:r>
            <a:r>
              <a:rPr lang="en-US" sz="1950" b="1" dirty="0" err="1">
                <a:solidFill>
                  <a:srgbClr val="0070C0"/>
                </a:solidFill>
              </a:rPr>
              <a:t>dan</a:t>
            </a:r>
            <a:r>
              <a:rPr lang="en-US" sz="1950" b="1" dirty="0">
                <a:solidFill>
                  <a:srgbClr val="0070C0"/>
                </a:solidFill>
              </a:rPr>
              <a:t> 6.2)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4814340" y="2724941"/>
            <a:ext cx="2" cy="56339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H="1">
            <a:off x="4814341" y="2699943"/>
            <a:ext cx="2612549" cy="59701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051147" y="1377963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Kepuasan</a:t>
            </a:r>
            <a:r>
              <a:rPr lang="en-US" sz="1950" b="1" dirty="0"/>
              <a:t> </a:t>
            </a:r>
            <a:r>
              <a:rPr lang="en-US" sz="1950" b="1" dirty="0" err="1"/>
              <a:t>Pelanggan</a:t>
            </a:r>
            <a:endParaRPr lang="en-US" sz="1950" b="1" dirty="0"/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(9.1.2)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218246" y="2717992"/>
            <a:ext cx="2596096" cy="578963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882595" y="3445285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Evaluasi</a:t>
            </a:r>
            <a:r>
              <a:rPr lang="en-US" sz="1950" b="1" dirty="0"/>
              <a:t> </a:t>
            </a:r>
            <a:r>
              <a:rPr lang="en-US" sz="1950" b="1" dirty="0" err="1"/>
              <a:t>dan</a:t>
            </a:r>
            <a:r>
              <a:rPr lang="en-US" sz="1950" b="1" dirty="0"/>
              <a:t> </a:t>
            </a:r>
            <a:r>
              <a:rPr lang="en-US" sz="1950" b="1" dirty="0" err="1"/>
              <a:t>Analisis</a:t>
            </a:r>
            <a:r>
              <a:rPr lang="en-US" sz="1950" b="1" dirty="0"/>
              <a:t> </a:t>
            </a:r>
            <a:r>
              <a:rPr lang="en-US" sz="1950" b="1" dirty="0">
                <a:solidFill>
                  <a:srgbClr val="0070C0"/>
                </a:solidFill>
              </a:rPr>
              <a:t>(9.1.3)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882595" y="5491178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 err="1"/>
              <a:t>Tinjauan</a:t>
            </a:r>
            <a:r>
              <a:rPr lang="en-US" sz="1950" b="1" dirty="0"/>
              <a:t> Management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(9.3)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60512" y="4225950"/>
            <a:ext cx="1867180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What to do</a:t>
            </a:r>
            <a:endParaRPr lang="en-US" sz="1950" dirty="0"/>
          </a:p>
        </p:txBody>
      </p:sp>
      <p:cxnSp>
        <p:nvCxnSpPr>
          <p:cNvPr id="16" name="Straight Arrow Connector 15"/>
          <p:cNvCxnSpPr>
            <a:stCxn id="15" idx="2"/>
            <a:endCxn id="36" idx="7"/>
          </p:cNvCxnSpPr>
          <p:nvPr/>
        </p:nvCxnSpPr>
        <p:spPr>
          <a:xfrm flipH="1">
            <a:off x="860181" y="4618365"/>
            <a:ext cx="633921" cy="49702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37" idx="1"/>
          </p:cNvCxnSpPr>
          <p:nvPr/>
        </p:nvCxnSpPr>
        <p:spPr>
          <a:xfrm>
            <a:off x="1494102" y="4618365"/>
            <a:ext cx="557862" cy="510832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-236246" y="5473118"/>
            <a:ext cx="186718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Corrective Action 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(10.2)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412990" y="5486123"/>
            <a:ext cx="1867180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950" b="1" dirty="0"/>
              <a:t>Improvement</a:t>
            </a:r>
          </a:p>
          <a:p>
            <a:pPr algn="ctr"/>
            <a:r>
              <a:rPr lang="en-US" sz="1950" b="1" dirty="0">
                <a:solidFill>
                  <a:srgbClr val="0070C0"/>
                </a:solidFill>
              </a:rPr>
              <a:t>(10.3)</a:t>
            </a:r>
            <a:endParaRPr lang="en-US" sz="1950" dirty="0">
              <a:solidFill>
                <a:srgbClr val="0070C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775174" y="4633188"/>
            <a:ext cx="0" cy="38259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950"/>
          </a:p>
        </p:txBody>
      </p:sp>
      <p:sp>
        <p:nvSpPr>
          <p:cNvPr id="26" name="Rounded Rectangular Callout 25"/>
          <p:cNvSpPr/>
          <p:nvPr/>
        </p:nvSpPr>
        <p:spPr>
          <a:xfrm>
            <a:off x="6269434" y="4248829"/>
            <a:ext cx="2841449" cy="1407182"/>
          </a:xfrm>
          <a:prstGeom prst="wedgeRoundRectCallout">
            <a:avLst>
              <a:gd name="adj1" fmla="val -77894"/>
              <a:gd name="adj2" fmla="val 50628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35000"/>
              </a:spcBef>
              <a:tabLst>
                <a:tab pos="975092" algn="l"/>
              </a:tabLst>
            </a:pPr>
            <a:r>
              <a:rPr lang="en-US" sz="1517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pelaksanaan tinjauan manajemen yaitu meningkatkan kualitas action to do yang sudah ada</a:t>
            </a:r>
            <a:endParaRPr lang="en-US" sz="1517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18364" y="2984534"/>
            <a:ext cx="1751475" cy="1116505"/>
          </a:xfrm>
          <a:prstGeom prst="wedgeRoundRectCallout">
            <a:avLst>
              <a:gd name="adj1" fmla="val 133933"/>
              <a:gd name="adj2" fmla="val 12269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17" dirty="0" err="1">
                <a:solidFill>
                  <a:schemeClr val="tx1"/>
                </a:solidFill>
              </a:rPr>
              <a:t>Hasil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evaluasi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dan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analisa</a:t>
            </a:r>
            <a:r>
              <a:rPr lang="en-US" sz="1517" dirty="0">
                <a:solidFill>
                  <a:schemeClr val="tx1"/>
                </a:solidFill>
              </a:rPr>
              <a:t> </a:t>
            </a:r>
            <a:r>
              <a:rPr lang="en-US" sz="1517" dirty="0" err="1">
                <a:solidFill>
                  <a:schemeClr val="tx1"/>
                </a:solidFill>
              </a:rPr>
              <a:t>berisi</a:t>
            </a:r>
            <a:r>
              <a:rPr lang="en-US" sz="1517" dirty="0">
                <a:solidFill>
                  <a:schemeClr val="tx1"/>
                </a:solidFill>
              </a:rPr>
              <a:t> :</a:t>
            </a:r>
          </a:p>
          <a:p>
            <a:pPr marL="309553" indent="-309553">
              <a:buFontTx/>
              <a:buChar char="-"/>
            </a:pPr>
            <a:r>
              <a:rPr lang="en-US" sz="1517" dirty="0">
                <a:solidFill>
                  <a:schemeClr val="tx1"/>
                </a:solidFill>
              </a:rPr>
              <a:t>30% History</a:t>
            </a:r>
          </a:p>
          <a:p>
            <a:pPr marL="309553" indent="-309553">
              <a:buFontTx/>
              <a:buChar char="-"/>
            </a:pPr>
            <a:r>
              <a:rPr lang="en-US" sz="1517" dirty="0">
                <a:solidFill>
                  <a:schemeClr val="tx1"/>
                </a:solidFill>
              </a:rPr>
              <a:t>70% Future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695" y="-52758"/>
            <a:ext cx="9906000" cy="1139423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033" b="1" dirty="0" err="1">
                <a:latin typeface="+mj-lt"/>
                <a:ea typeface="+mj-ea"/>
                <a:cs typeface="+mj-cs"/>
              </a:rPr>
              <a:t>Evaluasi</a:t>
            </a:r>
            <a:r>
              <a:rPr lang="en-US" sz="3033" b="1" dirty="0">
                <a:latin typeface="+mj-lt"/>
                <a:ea typeface="+mj-ea"/>
                <a:cs typeface="+mj-cs"/>
              </a:rPr>
              <a:t> Performance (9) </a:t>
            </a:r>
            <a:r>
              <a:rPr lang="en-US" sz="3033" b="1" dirty="0" err="1">
                <a:latin typeface="+mj-lt"/>
                <a:ea typeface="+mj-ea"/>
                <a:cs typeface="+mj-cs"/>
              </a:rPr>
              <a:t>dan</a:t>
            </a:r>
            <a:r>
              <a:rPr lang="en-US" sz="3033" b="1" dirty="0">
                <a:latin typeface="+mj-lt"/>
                <a:ea typeface="+mj-ea"/>
                <a:cs typeface="+mj-cs"/>
              </a:rPr>
              <a:t> </a:t>
            </a:r>
            <a:r>
              <a:rPr lang="en-US" sz="3033" b="1" dirty="0" err="1">
                <a:latin typeface="+mj-lt"/>
                <a:ea typeface="+mj-ea"/>
                <a:cs typeface="+mj-cs"/>
              </a:rPr>
              <a:t>Peningkatan</a:t>
            </a:r>
            <a:r>
              <a:rPr lang="en-US" sz="3033" b="1" dirty="0">
                <a:latin typeface="+mj-lt"/>
                <a:ea typeface="+mj-ea"/>
                <a:cs typeface="+mj-cs"/>
              </a:rPr>
              <a:t> (10)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95" y="1044536"/>
            <a:ext cx="9906000" cy="317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496" y="2564904"/>
            <a:ext cx="89942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04493" y="2304631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54796" y="2300954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76613" y="2305302"/>
            <a:ext cx="513754" cy="4652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509137" y="5020835"/>
            <a:ext cx="513754" cy="465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28553" y="4603851"/>
            <a:ext cx="1751475" cy="1482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21665" y="5047250"/>
            <a:ext cx="513754" cy="46528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76726" y="5061057"/>
            <a:ext cx="513754" cy="465288"/>
          </a:xfrm>
          <a:prstGeom prst="ellipse">
            <a:avLst/>
          </a:prstGeom>
          <a:solidFill>
            <a:srgbClr val="FF9797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56010-4567-41B8-AF00-C795E9FA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8978A-53C3-44F6-A51B-46734D8E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5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927" y="234140"/>
            <a:ext cx="8956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9.1 </a:t>
            </a:r>
            <a:r>
              <a:rPr lang="en-US" sz="2800" b="1" i="1" dirty="0" err="1"/>
              <a:t>Pemantauan</a:t>
            </a:r>
            <a:r>
              <a:rPr lang="en-US" sz="2800" b="1" i="1" dirty="0"/>
              <a:t>, </a:t>
            </a:r>
            <a:r>
              <a:rPr lang="en-US" sz="2800" b="1" i="1" dirty="0" err="1"/>
              <a:t>pengukuran</a:t>
            </a:r>
            <a:r>
              <a:rPr lang="en-US" sz="2800" b="1" i="1" dirty="0"/>
              <a:t>, </a:t>
            </a:r>
            <a:r>
              <a:rPr lang="en-US" sz="2800" b="1" i="1" dirty="0" err="1"/>
              <a:t>analisis</a:t>
            </a:r>
            <a:r>
              <a:rPr lang="en-US" sz="2800" b="1" i="1" dirty="0"/>
              <a:t> </a:t>
            </a:r>
            <a:r>
              <a:rPr lang="en-US" sz="2800" b="1" i="1" dirty="0" err="1"/>
              <a:t>dan</a:t>
            </a:r>
            <a:r>
              <a:rPr lang="en-US" sz="2800" b="1" i="1" dirty="0"/>
              <a:t> </a:t>
            </a:r>
            <a:r>
              <a:rPr lang="en-US" sz="2800" b="1" i="1" dirty="0" err="1"/>
              <a:t>evaluasi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56779" y="1522180"/>
            <a:ext cx="3427539" cy="175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7" dirty="0">
                <a:latin typeface="Aharoni" pitchFamily="2" charset="-79"/>
                <a:cs typeface="Aharoni" pitchFamily="2" charset="-79"/>
              </a:rPr>
              <a:t>9.1.1 </a:t>
            </a:r>
            <a:r>
              <a:rPr lang="id-ID" sz="2167" dirty="0">
                <a:latin typeface="Aharoni" pitchFamily="2" charset="-79"/>
                <a:cs typeface="Aharoni" pitchFamily="2" charset="-79"/>
              </a:rPr>
              <a:t>Melakukan analisa untuk meningkatkan efektifitas sistem berdasarkan data yang dimiliki</a:t>
            </a:r>
            <a:endParaRPr lang="en-US" sz="2167" dirty="0">
              <a:latin typeface="Aharoni" pitchFamily="2" charset="-79"/>
              <a:cs typeface="Aharoni" pitchFamily="2" charset="-79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44503523"/>
              </p:ext>
            </p:extLst>
          </p:nvPr>
        </p:nvGraphicFramePr>
        <p:xfrm>
          <a:off x="309534" y="3789040"/>
          <a:ext cx="4127164" cy="265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332624" y="4417598"/>
            <a:ext cx="341144" cy="160343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950"/>
          </a:p>
        </p:txBody>
      </p:sp>
      <p:sp>
        <p:nvSpPr>
          <p:cNvPr id="4" name="Rectangle 3"/>
          <p:cNvSpPr/>
          <p:nvPr/>
        </p:nvSpPr>
        <p:spPr>
          <a:xfrm>
            <a:off x="4614076" y="3847107"/>
            <a:ext cx="5076870" cy="2462213"/>
          </a:xfrm>
          <a:prstGeom prst="rect">
            <a:avLst/>
          </a:prstGeom>
          <a:ln w="2222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marL="247642" indent="-247642"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9.1.3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Evaluasi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pencapaian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a)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b)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tingkat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kepuasan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c)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qualty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d)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jika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perencanaan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telah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dilaksanakan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secara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efektif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e)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diambil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mengatasi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risiko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peluang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f 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penyedia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eksternal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7642" indent="-247642" algn="just"/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g) 	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kebutuhan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perbaikan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700" b="1" i="1" u="sng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1700" b="1" i="1" u="sng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endParaRPr lang="en-US" sz="17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5242" y="1616479"/>
            <a:ext cx="3475704" cy="2031325"/>
          </a:xfrm>
          <a:prstGeom prst="rect">
            <a:avLst/>
          </a:prstGeom>
          <a:ln w="28575">
            <a:solidFill>
              <a:srgbClr val="00B0F0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9.1.2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Persepsi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b="1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</a:p>
          <a:p>
            <a:pPr algn="just"/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meliputi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survei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umpan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balik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pada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dikirim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pertemuan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pelanggan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analisis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pangsa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pasar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pujian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klaim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garansi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laporan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agen</a:t>
            </a:r>
            <a:r>
              <a:rPr lang="en-US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4436698" y="1558785"/>
            <a:ext cx="1654158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Left Arrow 14"/>
          <p:cNvSpPr/>
          <p:nvPr/>
        </p:nvSpPr>
        <p:spPr>
          <a:xfrm rot="13675792">
            <a:off x="4366526" y="3133450"/>
            <a:ext cx="1203319" cy="564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Rectangle 6"/>
          <p:cNvSpPr/>
          <p:nvPr/>
        </p:nvSpPr>
        <p:spPr>
          <a:xfrm>
            <a:off x="9277262" y="6065587"/>
            <a:ext cx="274434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dirty="0"/>
              <a:t>*</a:t>
            </a:r>
            <a:endParaRPr lang="en-US" i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980728"/>
            <a:ext cx="6393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833B292-31F5-4701-9131-D97F7BB9C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FE2069E-0128-455E-ABB5-75D0DD6A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14488" y="0"/>
            <a:ext cx="4979072" cy="6858000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78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734606"/>
              </p:ext>
            </p:extLst>
          </p:nvPr>
        </p:nvGraphicFramePr>
        <p:xfrm>
          <a:off x="-28596" y="262999"/>
          <a:ext cx="4958160" cy="6084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Visio" r:id="rId4" imgW="3805809" imgH="4669917" progId="Visio.Drawing.11">
                  <p:embed/>
                </p:oleObj>
              </mc:Choice>
              <mc:Fallback>
                <p:oleObj name="Visio" r:id="rId4" imgW="3805809" imgH="4669917" progId="Visio.Drawing.11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8596" y="262999"/>
                        <a:ext cx="4958160" cy="6084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5000572" y="1482405"/>
            <a:ext cx="49929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Menetapkan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program internal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interval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memeriksa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apakah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SMM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dijalankan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rencana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ditetapkan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pelanggan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Dipelihara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diimplementasikan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secara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efektif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5013958" y="3316197"/>
            <a:ext cx="4835586" cy="190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Schedule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dibuat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berdasarkan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Pentingnya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proses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diaudit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i="1" u="sng" dirty="0" err="1">
                <a:solidFill>
                  <a:srgbClr val="000000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500" b="1" i="1" u="sng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sz="1500" b="1" u="sng" dirty="0"/>
              <a:t>*</a:t>
            </a:r>
            <a:endParaRPr lang="en-US" altLang="en-US" sz="1500" b="1" i="1" u="sng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sebelumnya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  <a:buFontTx/>
              <a:buChar char="•"/>
            </a:pP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Auditor yang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digunakan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independen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areanya</a:t>
            </a:r>
            <a:r>
              <a:rPr lang="en-US" altLang="en-US" i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ahoma" panose="020B0604030504040204" pitchFamily="34" charset="0"/>
              </a:rPr>
              <a:t>sendiri</a:t>
            </a:r>
            <a:endParaRPr lang="en-US" altLang="en-US" i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7879" name="Line 7"/>
          <p:cNvSpPr>
            <a:spLocks noChangeShapeType="1"/>
          </p:cNvSpPr>
          <p:nvPr/>
        </p:nvSpPr>
        <p:spPr bwMode="auto">
          <a:xfrm flipH="1" flipV="1">
            <a:off x="3368822" y="1196751"/>
            <a:ext cx="1008113" cy="28565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07880" name="Line 8"/>
          <p:cNvSpPr>
            <a:spLocks noChangeShapeType="1"/>
          </p:cNvSpPr>
          <p:nvPr/>
        </p:nvSpPr>
        <p:spPr bwMode="auto">
          <a:xfrm flipH="1" flipV="1">
            <a:off x="3368822" y="3068960"/>
            <a:ext cx="1008113" cy="247237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3" name="Rectangle 2"/>
          <p:cNvSpPr/>
          <p:nvPr/>
        </p:nvSpPr>
        <p:spPr>
          <a:xfrm>
            <a:off x="5169024" y="5363773"/>
            <a:ext cx="3337255" cy="992579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:</a:t>
            </a:r>
          </a:p>
          <a:p>
            <a:pPr algn="just"/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95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sz="195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sz="19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4536198" y="262999"/>
            <a:ext cx="5297574" cy="6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67" b="1" dirty="0">
                <a:latin typeface="Trebuchet MS" panose="020B0603020202020204" pitchFamily="34" charset="0"/>
              </a:rPr>
              <a:t>9.2 Internal Audit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49144" y="1052736"/>
            <a:ext cx="3656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4AF06C-550C-4441-A67E-A3E17402B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ISO 9001:2015 series 1/Rev 02 © Copyright Sentral Sistem, April 2017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18A3F-55F2-4A87-AD5E-5684B385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64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14999</TotalTime>
  <Words>7696</Words>
  <Application>Microsoft Office PowerPoint</Application>
  <PresentationFormat>A4 Paper (210x297 mm)</PresentationFormat>
  <Paragraphs>1679</Paragraphs>
  <Slides>108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32" baseType="lpstr">
      <vt:lpstr>Accidental Presidency</vt:lpstr>
      <vt:lpstr>Adobe Fan Heiti Std B</vt:lpstr>
      <vt:lpstr>Aharoni</vt:lpstr>
      <vt:lpstr>Arial</vt:lpstr>
      <vt:lpstr>Arial Black</vt:lpstr>
      <vt:lpstr>Arial Narrow</vt:lpstr>
      <vt:lpstr>Berlin Sans FB</vt:lpstr>
      <vt:lpstr>Calibri</vt:lpstr>
      <vt:lpstr>Century Gothic</vt:lpstr>
      <vt:lpstr>Gill Sans MT</vt:lpstr>
      <vt:lpstr>Gill Sans MT Condensed</vt:lpstr>
      <vt:lpstr>Impact</vt:lpstr>
      <vt:lpstr>Juice ITC</vt:lpstr>
      <vt:lpstr>Lucida Sans</vt:lpstr>
      <vt:lpstr>Magneto</vt:lpstr>
      <vt:lpstr>Tahoma</vt:lpstr>
      <vt:lpstr>Times New Roman</vt:lpstr>
      <vt:lpstr>Trebuchet MS</vt:lpstr>
      <vt:lpstr>Verdana</vt:lpstr>
      <vt:lpstr>Wingdings</vt:lpstr>
      <vt:lpstr>Office Theme</vt:lpstr>
      <vt:lpstr>Worksheet</vt:lpstr>
      <vt:lpstr>Slide</vt:lpstr>
      <vt:lpstr>Visio</vt:lpstr>
      <vt:lpstr>PowerPoint Presentation</vt:lpstr>
      <vt:lpstr>Tujuan Training</vt:lpstr>
      <vt:lpstr>Penjelasan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Development Index (HDI)</vt:lpstr>
      <vt:lpstr>PowerPoint Presentation</vt:lpstr>
      <vt:lpstr>Where ARE you ?</vt:lpstr>
      <vt:lpstr>Why Preventive ? Why Risk Management ?</vt:lpstr>
      <vt:lpstr>Beralih dari fokus Perbaikan ke Pencegahan (Perpindahan Energi dari “Usaha Perbaikan” ke “Usaha Pencegahan”)  </vt:lpstr>
      <vt:lpstr>PowerPoint Presentation</vt:lpstr>
      <vt:lpstr>PowerPoint Presentation</vt:lpstr>
      <vt:lpstr>Dari Pendekatan Departemen ke Pendekatan Proses </vt:lpstr>
      <vt:lpstr>Perbaikan dalam Pendekatan PDCA </vt:lpstr>
      <vt:lpstr>PowerPoint Presentation</vt:lpstr>
      <vt:lpstr>PENGEMBANGAN SISTEM </vt:lpstr>
      <vt:lpstr>PowerPoint Presentation</vt:lpstr>
      <vt:lpstr>PowerPoint Presentation</vt:lpstr>
      <vt:lpstr>ISO 9001 </vt:lpstr>
      <vt:lpstr>PowerPoint Presentation</vt:lpstr>
      <vt:lpstr>Identifikasi Organisasi Dan Keterkaitannya</vt:lpstr>
      <vt:lpstr>Menetapkan Lingkup Sistem Manajemen Mutu</vt:lpstr>
      <vt:lpstr>Case Study 1</vt:lpstr>
      <vt:lpstr>PowerPoint Presentation</vt:lpstr>
      <vt:lpstr>PowerPoint Presentation</vt:lpstr>
      <vt:lpstr>PowerPoint Presentation</vt:lpstr>
      <vt:lpstr>Perubahan Metode Pengembangan  Sistem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INTI</vt:lpstr>
      <vt:lpstr>Menjaga Dan Menyimpan  Informasi yang didokumentasikan (4.4.2) </vt:lpstr>
      <vt:lpstr>PowerPoint Presentation</vt:lpstr>
      <vt:lpstr>LEADERSHIP AND COMMITMENT </vt:lpstr>
      <vt:lpstr>Kepemimpinan dan Komitmen</vt:lpstr>
      <vt:lpstr>PowerPoint Presentation</vt:lpstr>
      <vt:lpstr>Why Preventive ? Why Risk Management ?</vt:lpstr>
      <vt:lpstr>Tindakan untuk mengatasi Resiko dan Peluang</vt:lpstr>
      <vt:lpstr>Tindakan untuk mengatasi Resiko dan Peluang</vt:lpstr>
      <vt:lpstr>Faktor Risiko di Proses Penjualan</vt:lpstr>
      <vt:lpstr>Faktor Risiko di Proses Penjualan </vt:lpstr>
      <vt:lpstr>Sasaran Mutu dan Rencana Untuk Mencapai Sasaran </vt:lpstr>
      <vt:lpstr>Bagaimana Metode paling efektif  untuk mencapai target ?</vt:lpstr>
      <vt:lpstr>Case Study 2</vt:lpstr>
      <vt:lpstr>Pelajari Konsep Perubahan</vt:lpstr>
      <vt:lpstr>Pelajari Konsep Perubahan</vt:lpstr>
      <vt:lpstr>JADI ……</vt:lpstr>
      <vt:lpstr>Program Kerja Improvement / Bukan ………. </vt:lpstr>
      <vt:lpstr>Program Kerja Improvement Adalah …….</vt:lpstr>
      <vt:lpstr>Dasar Penyusunan Program Kerja Improvement </vt:lpstr>
      <vt:lpstr>Cara Penyusunan Program kerja Improvement </vt:lpstr>
      <vt:lpstr>Sasaran Mutu dan Rencana Untuk Mencapai Sasaran </vt:lpstr>
      <vt:lpstr>Rencana Perubahan (6.3)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7.2 Kompetensi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7.4 Komunikasi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Operasi</vt:lpstr>
      <vt:lpstr>PowerPoint Presentation</vt:lpstr>
      <vt:lpstr>Sistem Traditional vs Perencanaan Realisasi Modern</vt:lpstr>
      <vt:lpstr>Beralih dari fokus Perbaikan ke Pencegahan (Perpindahan Energi dari “Usaha Perbaikan” ke “Usaha Pencegahan”)  </vt:lpstr>
      <vt:lpstr>PowerPoint Presentation</vt:lpstr>
      <vt:lpstr>8.2.1. Komunikasi dengan pelanggan </vt:lpstr>
      <vt:lpstr>PowerPoint Presentation</vt:lpstr>
      <vt:lpstr>PowerPoint Presentation</vt:lpstr>
      <vt:lpstr>PowerPoint Presentation</vt:lpstr>
      <vt:lpstr>8.5 Penyediaan Produk dan Jasa</vt:lpstr>
      <vt:lpstr>8.5.2 Identifikasi dan Mampu Telusur </vt:lpstr>
      <vt:lpstr>8.5.3 Pengendalian Barang Milik Pelanggan dan Penyedia Eksternal</vt:lpstr>
      <vt:lpstr>8.5.4 Pemeliharaan</vt:lpstr>
      <vt:lpstr>PowerPoint Presentation</vt:lpstr>
      <vt:lpstr>PowerPoint Presentation</vt:lpstr>
      <vt:lpstr>PowerPoint Presentation</vt:lpstr>
      <vt:lpstr>8.7 Pengendalian Output Tidak Sesuai</vt:lpstr>
      <vt:lpstr>PowerPoint Presentation</vt:lpstr>
      <vt:lpstr>PowerPoint Presentation</vt:lpstr>
      <vt:lpstr>PowerPoint Presentation</vt:lpstr>
      <vt:lpstr>PowerPoint Presentation</vt:lpstr>
      <vt:lpstr>9.3 Tinjauan Manajemen (9.3.1, 9.3.2 &amp; 9.3.3)</vt:lpstr>
      <vt:lpstr>PowerPoint Presentation</vt:lpstr>
      <vt:lpstr>Manajemen Review Sebaiknya Berdasarkan laporan pencapaian Performa, bukan berdasarkan laporan aktifitas</vt:lpstr>
      <vt:lpstr>Case Study 3</vt:lpstr>
      <vt:lpstr>10.2  Ketidaksesuaian dan Tindakan Korektif</vt:lpstr>
      <vt:lpstr>10.3 Peningkatan Berkelanjutan</vt:lpstr>
      <vt:lpstr>Case Study 4</vt:lpstr>
      <vt:lpstr>PowerPoint Presentation</vt:lpstr>
    </vt:vector>
  </TitlesOfParts>
  <Company>Sentral Sistem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ADMINISTRASI</dc:creator>
  <cp:lastModifiedBy>nasrullah darsah</cp:lastModifiedBy>
  <cp:revision>915</cp:revision>
  <cp:lastPrinted>2016-06-30T03:01:36Z</cp:lastPrinted>
  <dcterms:created xsi:type="dcterms:W3CDTF">2007-02-09T04:27:51Z</dcterms:created>
  <dcterms:modified xsi:type="dcterms:W3CDTF">2019-08-21T01:50:22Z</dcterms:modified>
  <cp:contentStatus/>
</cp:coreProperties>
</file>